
<file path=[Content_Types].xml><?xml version="1.0" encoding="utf-8"?>
<Types xmlns="http://schemas.openxmlformats.org/package/2006/content-types">
  <Default Extension="png" ContentType="image/png"/>
  <Default Extension="svg" ContentType="image/svg+xml"/>
  <Default Extension="jpg&amp;ehk=zyhleFu4F8r4IH97RviPJg&amp;r=0&amp;pid=OfficeInsert" ContentType="image/j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4" r:id="rId7"/>
    <p:sldId id="305" r:id="rId8"/>
    <p:sldId id="265" r:id="rId9"/>
    <p:sldId id="267" r:id="rId10"/>
    <p:sldId id="268" r:id="rId11"/>
    <p:sldId id="269" r:id="rId12"/>
    <p:sldId id="296" r:id="rId13"/>
    <p:sldId id="271" r:id="rId14"/>
    <p:sldId id="273" r:id="rId15"/>
    <p:sldId id="272" r:id="rId16"/>
    <p:sldId id="262" r:id="rId17"/>
    <p:sldId id="274" r:id="rId18"/>
    <p:sldId id="263" r:id="rId19"/>
    <p:sldId id="301" r:id="rId20"/>
    <p:sldId id="270" r:id="rId21"/>
    <p:sldId id="297" r:id="rId22"/>
    <p:sldId id="276" r:id="rId23"/>
    <p:sldId id="275" r:id="rId24"/>
    <p:sldId id="277" r:id="rId25"/>
    <p:sldId id="278" r:id="rId26"/>
    <p:sldId id="299" r:id="rId27"/>
    <p:sldId id="304" r:id="rId28"/>
    <p:sldId id="282" r:id="rId29"/>
    <p:sldId id="281" r:id="rId30"/>
    <p:sldId id="295" r:id="rId31"/>
    <p:sldId id="283" r:id="rId32"/>
    <p:sldId id="284" r:id="rId33"/>
    <p:sldId id="300" r:id="rId34"/>
    <p:sldId id="287" r:id="rId35"/>
    <p:sldId id="288" r:id="rId36"/>
    <p:sldId id="289" r:id="rId37"/>
    <p:sldId id="290" r:id="rId38"/>
    <p:sldId id="292" r:id="rId39"/>
    <p:sldId id="293" r:id="rId40"/>
    <p:sldId id="280" r:id="rId41"/>
    <p:sldId id="279" r:id="rId42"/>
    <p:sldId id="29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897" autoAdjust="0"/>
    <p:restoredTop sz="94660"/>
  </p:normalViewPr>
  <p:slideViewPr>
    <p:cSldViewPr snapToGrid="0">
      <p:cViewPr varScale="1">
        <p:scale>
          <a:sx n="63" d="100"/>
          <a:sy n="63" d="100"/>
        </p:scale>
        <p:origin x="37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9DF6F17-BDDB-42B0-8495-8CAE96214BEB}" type="datetimeFigureOut">
              <a:rPr lang="en-US" smtClean="0"/>
              <a:t>6/8/2017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3B2FF-0B28-4672-B7FC-92057C752C00}" type="slidenum">
              <a:rPr lang="en-US" smtClean="0"/>
              <a:t>‹#›</a:t>
            </a:fld>
            <a:endParaRPr lang="en-US"/>
          </a:p>
        </p:txBody>
      </p:sp>
    </p:spTree>
    <p:extLst>
      <p:ext uri="{BB962C8B-B14F-4D97-AF65-F5344CB8AC3E}">
        <p14:creationId xmlns:p14="http://schemas.microsoft.com/office/powerpoint/2010/main" val="1476034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DF6F17-BDDB-42B0-8495-8CAE96214BEB}" type="datetimeFigureOut">
              <a:rPr lang="en-US" smtClean="0"/>
              <a:t>6/8/2017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3B2FF-0B28-4672-B7FC-92057C752C00}" type="slidenum">
              <a:rPr lang="en-US" smtClean="0"/>
              <a:t>‹#›</a:t>
            </a:fld>
            <a:endParaRPr lang="en-US"/>
          </a:p>
        </p:txBody>
      </p:sp>
    </p:spTree>
    <p:extLst>
      <p:ext uri="{BB962C8B-B14F-4D97-AF65-F5344CB8AC3E}">
        <p14:creationId xmlns:p14="http://schemas.microsoft.com/office/powerpoint/2010/main" val="11704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DF6F17-BDDB-42B0-8495-8CAE96214BEB}" type="datetimeFigureOut">
              <a:rPr lang="en-US" smtClean="0"/>
              <a:t>6/8/2017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3B2FF-0B28-4672-B7FC-92057C752C00}" type="slidenum">
              <a:rPr lang="en-US" smtClean="0"/>
              <a:t>‹#›</a:t>
            </a:fld>
            <a:endParaRPr lang="en-US"/>
          </a:p>
        </p:txBody>
      </p:sp>
    </p:spTree>
    <p:extLst>
      <p:ext uri="{BB962C8B-B14F-4D97-AF65-F5344CB8AC3E}">
        <p14:creationId xmlns:p14="http://schemas.microsoft.com/office/powerpoint/2010/main" val="2612766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DF6F17-BDDB-42B0-8495-8CAE96214BEB}" type="datetimeFigureOut">
              <a:rPr lang="en-US" smtClean="0"/>
              <a:t>6/8/2017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3B2FF-0B28-4672-B7FC-92057C752C00}" type="slidenum">
              <a:rPr lang="en-US" smtClean="0"/>
              <a:t>‹#›</a:t>
            </a:fld>
            <a:endParaRPr lang="en-US"/>
          </a:p>
        </p:txBody>
      </p:sp>
    </p:spTree>
    <p:extLst>
      <p:ext uri="{BB962C8B-B14F-4D97-AF65-F5344CB8AC3E}">
        <p14:creationId xmlns:p14="http://schemas.microsoft.com/office/powerpoint/2010/main" val="3918768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9DF6F17-BDDB-42B0-8495-8CAE96214BEB}" type="datetimeFigureOut">
              <a:rPr lang="en-US" smtClean="0"/>
              <a:t>6/8/2017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3B2FF-0B28-4672-B7FC-92057C752C00}" type="slidenum">
              <a:rPr lang="en-US" smtClean="0"/>
              <a:t>‹#›</a:t>
            </a:fld>
            <a:endParaRPr lang="en-US"/>
          </a:p>
        </p:txBody>
      </p:sp>
    </p:spTree>
    <p:extLst>
      <p:ext uri="{BB962C8B-B14F-4D97-AF65-F5344CB8AC3E}">
        <p14:creationId xmlns:p14="http://schemas.microsoft.com/office/powerpoint/2010/main" val="2606850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DF6F17-BDDB-42B0-8495-8CAE96214BEB}" type="datetimeFigureOut">
              <a:rPr lang="en-US" smtClean="0"/>
              <a:t>6/8/2017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3B2FF-0B28-4672-B7FC-92057C752C00}" type="slidenum">
              <a:rPr lang="en-US" smtClean="0"/>
              <a:t>‹#›</a:t>
            </a:fld>
            <a:endParaRPr lang="en-US"/>
          </a:p>
        </p:txBody>
      </p:sp>
    </p:spTree>
    <p:extLst>
      <p:ext uri="{BB962C8B-B14F-4D97-AF65-F5344CB8AC3E}">
        <p14:creationId xmlns:p14="http://schemas.microsoft.com/office/powerpoint/2010/main" val="3181034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DF6F17-BDDB-42B0-8495-8CAE96214BEB}" type="datetimeFigureOut">
              <a:rPr lang="en-US" smtClean="0"/>
              <a:t>6/8/2017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93B2FF-0B28-4672-B7FC-92057C752C00}" type="slidenum">
              <a:rPr lang="en-US" smtClean="0"/>
              <a:t>‹#›</a:t>
            </a:fld>
            <a:endParaRPr lang="en-US"/>
          </a:p>
        </p:txBody>
      </p:sp>
    </p:spTree>
    <p:extLst>
      <p:ext uri="{BB962C8B-B14F-4D97-AF65-F5344CB8AC3E}">
        <p14:creationId xmlns:p14="http://schemas.microsoft.com/office/powerpoint/2010/main" val="4148181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DF6F17-BDDB-42B0-8495-8CAE96214BEB}" type="datetimeFigureOut">
              <a:rPr lang="en-US" smtClean="0"/>
              <a:t>6/8/2017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93B2FF-0B28-4672-B7FC-92057C752C00}" type="slidenum">
              <a:rPr lang="en-US" smtClean="0"/>
              <a:t>‹#›</a:t>
            </a:fld>
            <a:endParaRPr lang="en-US"/>
          </a:p>
        </p:txBody>
      </p:sp>
    </p:spTree>
    <p:extLst>
      <p:ext uri="{BB962C8B-B14F-4D97-AF65-F5344CB8AC3E}">
        <p14:creationId xmlns:p14="http://schemas.microsoft.com/office/powerpoint/2010/main" val="2171890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DF6F17-BDDB-42B0-8495-8CAE96214BEB}" type="datetimeFigureOut">
              <a:rPr lang="en-US" smtClean="0"/>
              <a:t>6/8/2017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93B2FF-0B28-4672-B7FC-92057C752C00}" type="slidenum">
              <a:rPr lang="en-US" smtClean="0"/>
              <a:t>‹#›</a:t>
            </a:fld>
            <a:endParaRPr lang="en-US"/>
          </a:p>
        </p:txBody>
      </p:sp>
    </p:spTree>
    <p:extLst>
      <p:ext uri="{BB962C8B-B14F-4D97-AF65-F5344CB8AC3E}">
        <p14:creationId xmlns:p14="http://schemas.microsoft.com/office/powerpoint/2010/main" val="1925811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9DF6F17-BDDB-42B0-8495-8CAE96214BEB}" type="datetimeFigureOut">
              <a:rPr lang="en-US" smtClean="0"/>
              <a:t>6/8/2017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3B2FF-0B28-4672-B7FC-92057C752C00}" type="slidenum">
              <a:rPr lang="en-US" smtClean="0"/>
              <a:t>‹#›</a:t>
            </a:fld>
            <a:endParaRPr lang="en-US"/>
          </a:p>
        </p:txBody>
      </p:sp>
    </p:spTree>
    <p:extLst>
      <p:ext uri="{BB962C8B-B14F-4D97-AF65-F5344CB8AC3E}">
        <p14:creationId xmlns:p14="http://schemas.microsoft.com/office/powerpoint/2010/main" val="3863684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9DF6F17-BDDB-42B0-8495-8CAE96214BEB}" type="datetimeFigureOut">
              <a:rPr lang="en-US" smtClean="0"/>
              <a:t>6/8/2017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3B2FF-0B28-4672-B7FC-92057C752C00}" type="slidenum">
              <a:rPr lang="en-US" smtClean="0"/>
              <a:t>‹#›</a:t>
            </a:fld>
            <a:endParaRPr lang="en-US"/>
          </a:p>
        </p:txBody>
      </p:sp>
    </p:spTree>
    <p:extLst>
      <p:ext uri="{BB962C8B-B14F-4D97-AF65-F5344CB8AC3E}">
        <p14:creationId xmlns:p14="http://schemas.microsoft.com/office/powerpoint/2010/main" val="4000390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DF6F17-BDDB-42B0-8495-8CAE96214BEB}" type="datetimeFigureOut">
              <a:rPr lang="en-US" smtClean="0"/>
              <a:t>6/8/2017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93B2FF-0B28-4672-B7FC-92057C752C00}" type="slidenum">
              <a:rPr lang="en-US" smtClean="0"/>
              <a:t>‹#›</a:t>
            </a:fld>
            <a:endParaRPr lang="en-US"/>
          </a:p>
        </p:txBody>
      </p:sp>
    </p:spTree>
    <p:extLst>
      <p:ext uri="{BB962C8B-B14F-4D97-AF65-F5344CB8AC3E}">
        <p14:creationId xmlns:p14="http://schemas.microsoft.com/office/powerpoint/2010/main" val="8927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eyequantum.com/" TargetMode="External"/><Relationship Id="rId2" Type="http://schemas.openxmlformats.org/officeDocument/2006/relationships/image" Target="../media/image1.jpg&amp;ehk=zyhleFu4F8r4IH97RviPJg&amp;r=0&amp;pid=OfficeInsert"/><Relationship Id="rId1" Type="http://schemas.openxmlformats.org/officeDocument/2006/relationships/slideLayout" Target="../slideLayouts/slideLayout1.xml"/><Relationship Id="rId4" Type="http://schemas.openxmlformats.org/officeDocument/2006/relationships/hyperlink" Target="http://www.sns.ias.edu/dyson"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psychologytoday.com/blog/stuck/200908/third-eye-science"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Thought_experiment"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en.wikipedia.org/wiki/Quantum_biology#Photosynthesis" TargetMode="External"/><Relationship Id="rId3" Type="http://schemas.openxmlformats.org/officeDocument/2006/relationships/hyperlink" Target="http://iopscience.iop.org/article/10.1088/1367-2630/14/5/053043/meta" TargetMode="External"/><Relationship Id="rId7" Type="http://schemas.openxmlformats.org/officeDocument/2006/relationships/hyperlink" Target="https://en.wikipedia.org/wiki/Quantum_biology" TargetMode="External"/><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hyperlink" Target="https://arxiv.org/abs/quant-ph/0512219" TargetMode="External"/><Relationship Id="rId11" Type="http://schemas.openxmlformats.org/officeDocument/2006/relationships/hyperlink" Target="https://commons.wikimedia.org/w/index.php?curid=45547178" TargetMode="External"/><Relationship Id="rId5" Type="http://schemas.openxmlformats.org/officeDocument/2006/relationships/hyperlink" Target="https://arxiv.org/abs/0903.3464" TargetMode="External"/><Relationship Id="rId10" Type="http://schemas.openxmlformats.org/officeDocument/2006/relationships/hyperlink" Target="http://www.worldscientific.com/worldscibooks/10.1142/3609" TargetMode="External"/><Relationship Id="rId4" Type="http://schemas.openxmlformats.org/officeDocument/2006/relationships/hyperlink" Target="https://arxiv.org/abs/0809.4906" TargetMode="External"/><Relationship Id="rId9" Type="http://schemas.openxmlformats.org/officeDocument/2006/relationships/hyperlink" Target="https://en.wikipedia.org/wiki/Fenna-Matthews-Olson_complex"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en.wikipedia.org/wiki/Hamiltonian_(quantum_mechanics)" TargetMode="External"/><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hyperlink" Target="http://www.wiley.com/WileyCDA/WileyTitle/productCd-EHEP002174.html" TargetMode="External"/><Relationship Id="rId5" Type="http://schemas.openxmlformats.org/officeDocument/2006/relationships/hyperlink" Target="https://image.slidesharecdn.com/proteinstructure-140815104832-phpapp01/95/protein-structure-46-638.jpg?cb=1408099881" TargetMode="External"/><Relationship Id="rId4" Type="http://schemas.openxmlformats.org/officeDocument/2006/relationships/hyperlink" Target="https://en.wikipedia.org/wiki/Davydov_solito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8" Type="http://schemas.openxmlformats.org/officeDocument/2006/relationships/hyperlink" Target="https://commons.wikimedia.org/w/index.php?curid=4286964" TargetMode="External"/><Relationship Id="rId3" Type="http://schemas.openxmlformats.org/officeDocument/2006/relationships/image" Target="../media/image3.svg"/><Relationship Id="rId7" Type="http://schemas.openxmlformats.org/officeDocument/2006/relationships/hyperlink" Target="https://en.wikipedia.org/wiki/Higgs_boson"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en.wikipedia.org/wiki/Gauge_boson" TargetMode="External"/><Relationship Id="rId5" Type="http://schemas.openxmlformats.org/officeDocument/2006/relationships/hyperlink" Target="https://en.wikipedia.org/wiki/Generation_(particle_physics)" TargetMode="External"/><Relationship Id="rId4" Type="http://schemas.openxmlformats.org/officeDocument/2006/relationships/hyperlink" Target="https://en.wikipedia.org/wiki/Elementary_particl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en.wikipedia.org/wiki/Double_helix" TargetMode="External"/><Relationship Id="rId7" Type="http://schemas.openxmlformats.org/officeDocument/2006/relationships/hyperlink" Target="https://en.wikipedia.org/wiki/File:DNA_Structure+Key+Labelled.pn_NoBB.png" TargetMode="Externa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hyperlink" Target="https://en.wikipedia.org/wiki/Nucleotide" TargetMode="External"/><Relationship Id="rId5" Type="http://schemas.openxmlformats.org/officeDocument/2006/relationships/hyperlink" Target="https://en.wikipedia.org/wiki/Chemical_element" TargetMode="External"/><Relationship Id="rId4" Type="http://schemas.openxmlformats.org/officeDocument/2006/relationships/hyperlink" Target="https://en.wikipedia.org/wiki/Atom"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What_Is_Life?" TargetMode="External"/><Relationship Id="rId2" Type="http://schemas.openxmlformats.org/officeDocument/2006/relationships/hyperlink" Target="https://en.wikipedia.org/wiki/Erwin_Schr%C3%B6dinger"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cqc2t.org/research/quantumrepeater"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hyperlink" Target="file:///C:\mellliott\Jordgette%20(Own%20work)%20%5bCC%20BY-SA%203.0%20(http:\creativecommons.org\licenses\by-sa\3.0)%20or%20GFDL%20(http:\www.gnu.org\copyleft\fdl.html)%5d,%20via%20Wikimedia%20Commons" TargetMode="External"/><Relationship Id="rId5" Type="http://schemas.openxmlformats.org/officeDocument/2006/relationships/hyperlink" Target="https://commons.wikimedia.org/w/index.php?curid=16456745" TargetMode="External"/><Relationship Id="rId4" Type="http://schemas.openxmlformats.org/officeDocument/2006/relationships/hyperlink" Target="https://en.wikipedia.org/wiki/Holography"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quantumcalculus.org/helmholtz-hamiltonian-system/" TargetMode="External"/><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hyperlink" Target="https://www.ted.com/talks/hod_lipson_builds_self_aware_robots" TargetMode="External"/><Relationship Id="rId4" Type="http://schemas.openxmlformats.org/officeDocument/2006/relationships/image" Target="../media/image33.jpg"/></Relationships>
</file>

<file path=ppt/slides/_rels/slide35.xml.rels><?xml version="1.0" encoding="UTF-8" standalone="yes"?>
<Relationships xmlns="http://schemas.openxmlformats.org/package/2006/relationships"><Relationship Id="rId3" Type="http://schemas.openxmlformats.org/officeDocument/2006/relationships/hyperlink" Target="https://en.wikipedia.org/wiki/Klein_bottle#/media/File:Klein_bottle.svg"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lotsasplainin.blogspot.com/2011/06/penrose-sketches-19611-five-fold.html" TargetMode="External"/><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casswww.ucsd.edu/archive/public/tutorial/GR.html" TargetMode="External"/><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feynman.com/" TargetMode="External"/><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hyperlink" Target="http://www.eyequantum.com/"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en.wikipedia.org/wiki/Stern%E2%80%93Gerlach_experiment#/media/File:Stern-Gerlach_experiment_svg.sv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quora.com/How-is-the-picture-of-our-Milky-Way-galaxy-taken-from-the-outside-if-we-are-inside-the-galaxy"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stretch>
            <a:fillRect t="-57000" b="-5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2387600"/>
          </a:xfrm>
        </p:spPr>
        <p:txBody>
          <a:bodyPr>
            <a:normAutofit/>
          </a:bodyPr>
          <a:lstStyle/>
          <a:p>
            <a:r>
              <a:rPr lang="en-US" sz="5400" b="1" dirty="0">
                <a:latin typeface="Old English Text MT" panose="03040902040508030806" pitchFamily="66" charset="0"/>
              </a:rPr>
              <a:t>W</a:t>
            </a:r>
            <a:r>
              <a:rPr lang="en-US" sz="4400" b="1" dirty="0">
                <a:latin typeface="Bell MT" panose="02020503060305020303" pitchFamily="18" charset="0"/>
              </a:rPr>
              <a:t>hat if free will is NOT an illusion AND can be reconciled with the known laws of physics?</a:t>
            </a:r>
          </a:p>
        </p:txBody>
      </p:sp>
      <p:sp>
        <p:nvSpPr>
          <p:cNvPr id="3" name="Subtitle 2"/>
          <p:cNvSpPr>
            <a:spLocks noGrp="1"/>
          </p:cNvSpPr>
          <p:nvPr>
            <p:ph type="subTitle" idx="1"/>
          </p:nvPr>
        </p:nvSpPr>
        <p:spPr>
          <a:xfrm>
            <a:off x="1524000" y="4562732"/>
            <a:ext cx="9144000" cy="1978572"/>
          </a:xfrm>
        </p:spPr>
        <p:txBody>
          <a:bodyPr>
            <a:normAutofit/>
          </a:bodyPr>
          <a:lstStyle/>
          <a:p>
            <a:r>
              <a:rPr lang="en-US" sz="3200" dirty="0">
                <a:latin typeface="Bell MT" panose="02020503060305020303" pitchFamily="18" charset="0"/>
              </a:rPr>
              <a:t>by</a:t>
            </a:r>
          </a:p>
          <a:p>
            <a:r>
              <a:rPr lang="en-US" sz="3200" dirty="0">
                <a:latin typeface="Bell MT" panose="02020503060305020303" pitchFamily="18" charset="0"/>
              </a:rPr>
              <a:t>I, </a:t>
            </a:r>
            <a:r>
              <a:rPr lang="en-US" sz="3200" dirty="0">
                <a:latin typeface="Old English Text MT" panose="03040902040508030806" pitchFamily="66" charset="0"/>
              </a:rPr>
              <a:t>Q</a:t>
            </a:r>
            <a:r>
              <a:rPr lang="en-US" sz="3200" dirty="0">
                <a:latin typeface="Bell MT" panose="02020503060305020303" pitchFamily="18" charset="0"/>
              </a:rPr>
              <a:t>uantum</a:t>
            </a:r>
            <a:endParaRPr lang="en-US" dirty="0">
              <a:latin typeface="Bell MT" panose="02020503060305020303" pitchFamily="18" charset="0"/>
            </a:endParaRPr>
          </a:p>
          <a:p>
            <a:r>
              <a:rPr lang="en-US" dirty="0">
                <a:latin typeface="Bell MT" panose="02020503060305020303" pitchFamily="18" charset="0"/>
                <a:hlinkClick r:id="rId3"/>
              </a:rPr>
              <a:t>www.eyequantum.com</a:t>
            </a:r>
            <a:endParaRPr lang="en-US" dirty="0">
              <a:latin typeface="Bell MT" panose="02020503060305020303" pitchFamily="18" charset="0"/>
            </a:endParaRPr>
          </a:p>
        </p:txBody>
      </p:sp>
      <p:sp>
        <p:nvSpPr>
          <p:cNvPr id="4" name="Rectangle 3"/>
          <p:cNvSpPr/>
          <p:nvPr/>
        </p:nvSpPr>
        <p:spPr>
          <a:xfrm>
            <a:off x="1844040" y="2690336"/>
            <a:ext cx="9098280" cy="1569660"/>
          </a:xfrm>
          <a:prstGeom prst="rect">
            <a:avLst/>
          </a:prstGeom>
        </p:spPr>
        <p:txBody>
          <a:bodyPr wrap="square">
            <a:spAutoFit/>
          </a:bodyPr>
          <a:lstStyle/>
          <a:p>
            <a:r>
              <a:rPr lang="en-US" sz="2400" b="1" i="1" dirty="0">
                <a:latin typeface="Bell MT" panose="02020503060305020303" pitchFamily="18" charset="0"/>
              </a:rPr>
              <a:t>“…Mind is already inherent in every electron, and the processes of human consciousness differ only in degree but not in kind from the processes of choice between quantum states which we call ‘chance’ when they are made by electrons</a:t>
            </a:r>
            <a:r>
              <a:rPr lang="en-US" sz="2400" i="1" dirty="0">
                <a:latin typeface="Bell MT" panose="02020503060305020303" pitchFamily="18" charset="0"/>
              </a:rPr>
              <a:t>.” – </a:t>
            </a:r>
            <a:r>
              <a:rPr lang="en-US" sz="2400" i="1" u="sng" dirty="0">
                <a:latin typeface="Bell MT" panose="02020503060305020303" pitchFamily="18" charset="0"/>
                <a:hlinkClick r:id="rId4"/>
              </a:rPr>
              <a:t>Freeman Dyson</a:t>
            </a:r>
            <a:r>
              <a:rPr lang="en-US" sz="2400" i="1" dirty="0">
                <a:latin typeface="Bell MT" panose="02020503060305020303" pitchFamily="18" charset="0"/>
              </a:rPr>
              <a:t>, Physicist</a:t>
            </a:r>
          </a:p>
        </p:txBody>
      </p:sp>
    </p:spTree>
    <p:extLst>
      <p:ext uri="{BB962C8B-B14F-4D97-AF65-F5344CB8AC3E}">
        <p14:creationId xmlns:p14="http://schemas.microsoft.com/office/powerpoint/2010/main" val="3241459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11480"/>
            <a:ext cx="3552507" cy="1279208"/>
          </a:xfrm>
        </p:spPr>
        <p:txBody>
          <a:bodyPr>
            <a:normAutofit fontScale="90000"/>
          </a:bodyPr>
          <a:lstStyle/>
          <a:p>
            <a:r>
              <a:rPr lang="en-US" b="1" dirty="0">
                <a:latin typeface="Bell MT" panose="02020503060305020303" pitchFamily="18" charset="0"/>
              </a:rPr>
              <a:t>Crisscross Entanglement</a:t>
            </a:r>
          </a:p>
        </p:txBody>
      </p:sp>
      <p:sp>
        <p:nvSpPr>
          <p:cNvPr id="3" name="Content Placeholder 2"/>
          <p:cNvSpPr>
            <a:spLocks noGrp="1"/>
          </p:cNvSpPr>
          <p:nvPr>
            <p:ph idx="1"/>
          </p:nvPr>
        </p:nvSpPr>
        <p:spPr>
          <a:xfrm>
            <a:off x="838200" y="1920239"/>
            <a:ext cx="3185160" cy="4256723"/>
          </a:xfrm>
        </p:spPr>
        <p:txBody>
          <a:bodyPr>
            <a:normAutofit fontScale="85000" lnSpcReduction="20000"/>
          </a:bodyPr>
          <a:lstStyle/>
          <a:p>
            <a:r>
              <a:rPr lang="en-US" dirty="0">
                <a:latin typeface="Bell MT" panose="02020503060305020303" pitchFamily="18" charset="0"/>
              </a:rPr>
              <a:t>All of the properties of the 3 electron case still hold, like memory, quantum superposition, one system</a:t>
            </a:r>
          </a:p>
          <a:p>
            <a:r>
              <a:rPr lang="en-US" dirty="0">
                <a:latin typeface="Bell MT" panose="02020503060305020303" pitchFamily="18" charset="0"/>
              </a:rPr>
              <a:t>System interacts with itself allowing end “B” to affect where end “A” is directed – a nonlinear interaction</a:t>
            </a:r>
          </a:p>
          <a:p>
            <a:r>
              <a:rPr lang="en-US" dirty="0">
                <a:latin typeface="Bell MT" panose="02020503060305020303" pitchFamily="18" charset="0"/>
              </a:rPr>
              <a:t>The system acts as its own Stern-Gerlach magnet!</a:t>
            </a:r>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l="2320" t="3002" r="7353" b="11581"/>
          <a:stretch/>
        </p:blipFill>
        <p:spPr bwMode="auto">
          <a:xfrm>
            <a:off x="4390707" y="411480"/>
            <a:ext cx="6963093" cy="6387148"/>
          </a:xfrm>
          <a:prstGeom prst="rect">
            <a:avLst/>
          </a:prstGeom>
          <a:ln>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21932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7" name="Picture 6"/>
          <p:cNvPicPr/>
          <p:nvPr/>
        </p:nvPicPr>
        <p:blipFill rotWithShape="1">
          <a:blip r:embed="rId2" cstate="print">
            <a:extLst>
              <a:ext uri="{28A0092B-C50C-407E-A947-70E740481C1C}">
                <a14:useLocalDpi xmlns:a14="http://schemas.microsoft.com/office/drawing/2010/main" val="0"/>
              </a:ext>
            </a:extLst>
          </a:blip>
          <a:srcRect/>
          <a:stretch/>
        </p:blipFill>
        <p:spPr bwMode="auto">
          <a:xfrm>
            <a:off x="375140" y="167640"/>
            <a:ext cx="5571391" cy="4831941"/>
          </a:xfrm>
          <a:prstGeom prst="rect">
            <a:avLst/>
          </a:prstGeom>
          <a:extLst>
            <a:ext uri="{53640926-AAD7-44D8-BBD7-CCE9431645EC}">
              <a14:shadowObscured xmlns:a14="http://schemas.microsoft.com/office/drawing/2010/main"/>
            </a:ext>
          </a:extLst>
        </p:spPr>
      </p:pic>
      <p:pic>
        <p:nvPicPr>
          <p:cNvPr id="4" name="Picture 3"/>
          <p:cNvPicPr/>
          <p:nvPr/>
        </p:nvPicPr>
        <p:blipFill rotWithShape="1">
          <a:blip r:embed="rId3" cstate="print">
            <a:extLst>
              <a:ext uri="{28A0092B-C50C-407E-A947-70E740481C1C}">
                <a14:useLocalDpi xmlns:a14="http://schemas.microsoft.com/office/drawing/2010/main" val="0"/>
              </a:ext>
            </a:extLst>
          </a:blip>
          <a:srcRect/>
          <a:stretch/>
        </p:blipFill>
        <p:spPr bwMode="auto">
          <a:xfrm>
            <a:off x="6021265" y="389920"/>
            <a:ext cx="5720861" cy="4831941"/>
          </a:xfrm>
          <a:prstGeom prst="rect">
            <a:avLst/>
          </a:prstGeom>
          <a:extLst>
            <a:ext uri="{53640926-AAD7-44D8-BBD7-CCE9431645EC}">
              <a14:shadowObscured xmlns:a14="http://schemas.microsoft.com/office/drawing/2010/main"/>
            </a:ext>
          </a:extLst>
        </p:spPr>
      </p:pic>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chemeClr val="bg1"/>
                </a:solidFill>
                <a:latin typeface="Bell MT" panose="02020503060305020303" pitchFamily="18" charset="0"/>
              </a:rPr>
              <a:t>Choosing to make a choice or not</a:t>
            </a:r>
          </a:p>
        </p:txBody>
      </p:sp>
      <p:sp>
        <p:nvSpPr>
          <p:cNvPr id="8" name="TextBox 7"/>
          <p:cNvSpPr txBox="1"/>
          <p:nvPr/>
        </p:nvSpPr>
        <p:spPr>
          <a:xfrm>
            <a:off x="4831080" y="477749"/>
            <a:ext cx="184731" cy="369332"/>
          </a:xfrm>
          <a:prstGeom prst="rect">
            <a:avLst/>
          </a:prstGeom>
          <a:noFill/>
        </p:spPr>
        <p:txBody>
          <a:bodyPr wrap="none" rtlCol="0">
            <a:spAutoFit/>
          </a:bodyPr>
          <a:lstStyle/>
          <a:p>
            <a:endParaRPr lang="en-US" dirty="0"/>
          </a:p>
        </p:txBody>
      </p:sp>
      <p:sp>
        <p:nvSpPr>
          <p:cNvPr id="9" name="TextBox 8"/>
          <p:cNvSpPr txBox="1"/>
          <p:nvPr/>
        </p:nvSpPr>
        <p:spPr>
          <a:xfrm>
            <a:off x="3322321" y="477749"/>
            <a:ext cx="2599372" cy="1477328"/>
          </a:xfrm>
          <a:prstGeom prst="rect">
            <a:avLst/>
          </a:prstGeom>
          <a:noFill/>
        </p:spPr>
        <p:txBody>
          <a:bodyPr wrap="square" rtlCol="0">
            <a:spAutoFit/>
          </a:bodyPr>
          <a:lstStyle/>
          <a:p>
            <a:r>
              <a:rPr lang="en-US" dirty="0">
                <a:latin typeface="Bell MT" panose="02020503060305020303" pitchFamily="18" charset="0"/>
              </a:rPr>
              <a:t>Choose spins mixed at end “B” means no magnetic field for end “A” – no measurement (1</a:t>
            </a:r>
            <a:r>
              <a:rPr lang="en-US" baseline="30000" dirty="0">
                <a:latin typeface="Bell MT" panose="02020503060305020303" pitchFamily="18" charset="0"/>
              </a:rPr>
              <a:t>st</a:t>
            </a:r>
            <a:r>
              <a:rPr lang="en-US" dirty="0">
                <a:latin typeface="Bell MT" panose="02020503060305020303" pitchFamily="18" charset="0"/>
              </a:rPr>
              <a:t>)/choice (3</a:t>
            </a:r>
            <a:r>
              <a:rPr lang="en-US" baseline="30000" dirty="0">
                <a:latin typeface="Bell MT" panose="02020503060305020303" pitchFamily="18" charset="0"/>
              </a:rPr>
              <a:t>rd</a:t>
            </a:r>
            <a:r>
              <a:rPr lang="en-US" dirty="0">
                <a:latin typeface="Bell MT" panose="02020503060305020303" pitchFamily="18" charset="0"/>
              </a:rPr>
              <a:t>)</a:t>
            </a:r>
          </a:p>
        </p:txBody>
      </p:sp>
      <p:sp>
        <p:nvSpPr>
          <p:cNvPr id="10" name="TextBox 9"/>
          <p:cNvSpPr txBox="1"/>
          <p:nvPr/>
        </p:nvSpPr>
        <p:spPr>
          <a:xfrm>
            <a:off x="9144000" y="310109"/>
            <a:ext cx="2672861" cy="1477328"/>
          </a:xfrm>
          <a:prstGeom prst="rect">
            <a:avLst/>
          </a:prstGeom>
          <a:noFill/>
        </p:spPr>
        <p:txBody>
          <a:bodyPr wrap="square" rtlCol="0">
            <a:spAutoFit/>
          </a:bodyPr>
          <a:lstStyle/>
          <a:p>
            <a:r>
              <a:rPr lang="en-US" dirty="0">
                <a:latin typeface="Bell MT" panose="02020503060305020303" pitchFamily="18" charset="0"/>
              </a:rPr>
              <a:t>Choose spins all up at end “B” means replicate the Stern-Gerlach apparatus, choose to measure (1</a:t>
            </a:r>
            <a:r>
              <a:rPr lang="en-US" baseline="30000" dirty="0">
                <a:latin typeface="Bell MT" panose="02020503060305020303" pitchFamily="18" charset="0"/>
              </a:rPr>
              <a:t>st</a:t>
            </a:r>
            <a:r>
              <a:rPr lang="en-US" dirty="0">
                <a:latin typeface="Bell MT" panose="02020503060305020303" pitchFamily="18" charset="0"/>
              </a:rPr>
              <a:t>)/make choice (3</a:t>
            </a:r>
            <a:r>
              <a:rPr lang="en-US" baseline="30000" dirty="0">
                <a:latin typeface="Bell MT" panose="02020503060305020303" pitchFamily="18" charset="0"/>
              </a:rPr>
              <a:t>rd</a:t>
            </a:r>
            <a:r>
              <a:rPr lang="en-US" dirty="0">
                <a:latin typeface="Bell MT" panose="02020503060305020303" pitchFamily="18" charset="0"/>
              </a:rPr>
              <a:t>)</a:t>
            </a:r>
          </a:p>
        </p:txBody>
      </p:sp>
    </p:spTree>
    <p:extLst>
      <p:ext uri="{BB962C8B-B14F-4D97-AF65-F5344CB8AC3E}">
        <p14:creationId xmlns:p14="http://schemas.microsoft.com/office/powerpoint/2010/main" val="3114734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33002" y="365125"/>
            <a:ext cx="10520702" cy="1325563"/>
          </a:xfrm>
        </p:spPr>
        <p:txBody>
          <a:bodyPr>
            <a:normAutofit/>
          </a:bodyPr>
          <a:lstStyle/>
          <a:p>
            <a:r>
              <a:rPr lang="en-US" dirty="0"/>
              <a:t>Free Will by Rush (1980)</a:t>
            </a:r>
          </a:p>
        </p:txBody>
      </p:sp>
      <p:sp>
        <p:nvSpPr>
          <p:cNvPr id="3" name="Content Placeholder 2"/>
          <p:cNvSpPr>
            <a:spLocks noGrp="1"/>
          </p:cNvSpPr>
          <p:nvPr>
            <p:ph idx="1"/>
          </p:nvPr>
        </p:nvSpPr>
        <p:spPr>
          <a:xfrm>
            <a:off x="838201" y="2022601"/>
            <a:ext cx="10515598" cy="4154361"/>
          </a:xfrm>
        </p:spPr>
        <p:txBody>
          <a:bodyPr>
            <a:normAutofit/>
          </a:bodyPr>
          <a:lstStyle/>
          <a:p>
            <a:pPr marL="0" indent="0">
              <a:buNone/>
            </a:pPr>
            <a:r>
              <a:rPr lang="en-US" sz="2000" dirty="0"/>
              <a:t>“You can choose a ready guide</a:t>
            </a:r>
          </a:p>
          <a:p>
            <a:pPr marL="0" indent="0">
              <a:buNone/>
            </a:pPr>
            <a:r>
              <a:rPr lang="en-US" sz="2000" dirty="0"/>
              <a:t>In some celestial voice</a:t>
            </a:r>
          </a:p>
          <a:p>
            <a:pPr marL="0" indent="0">
              <a:buNone/>
            </a:pPr>
            <a:r>
              <a:rPr lang="en-US" sz="2000" dirty="0">
                <a:solidFill>
                  <a:srgbClr val="FFFF00"/>
                </a:solidFill>
              </a:rPr>
              <a:t>If you choose not to decide</a:t>
            </a:r>
          </a:p>
          <a:p>
            <a:pPr marL="0" indent="0">
              <a:buNone/>
            </a:pPr>
            <a:r>
              <a:rPr lang="en-US" sz="2000" dirty="0">
                <a:solidFill>
                  <a:srgbClr val="FFFF00"/>
                </a:solidFill>
              </a:rPr>
              <a:t>You still have made a choice</a:t>
            </a:r>
          </a:p>
          <a:p>
            <a:pPr marL="0" indent="0">
              <a:buNone/>
            </a:pPr>
            <a:r>
              <a:rPr lang="en-US" sz="2000" dirty="0"/>
              <a:t>You can choose from phantom fears</a:t>
            </a:r>
          </a:p>
          <a:p>
            <a:pPr marL="0" indent="0">
              <a:buNone/>
            </a:pPr>
            <a:r>
              <a:rPr lang="en-US" sz="2000" dirty="0"/>
              <a:t>And kindness that can kill</a:t>
            </a:r>
          </a:p>
          <a:p>
            <a:pPr marL="0" indent="0">
              <a:buNone/>
            </a:pPr>
            <a:r>
              <a:rPr lang="en-US" sz="2000" dirty="0"/>
              <a:t>I will choose a path that’s clear</a:t>
            </a:r>
          </a:p>
          <a:p>
            <a:pPr marL="0" indent="0">
              <a:buNone/>
            </a:pPr>
            <a:r>
              <a:rPr lang="en-US" sz="2000" dirty="0"/>
              <a:t>I will choose free will.”  </a:t>
            </a:r>
          </a:p>
          <a:p>
            <a:pPr marL="0" indent="0">
              <a:buNone/>
            </a:pPr>
            <a:r>
              <a:rPr lang="en-US" sz="2000" dirty="0"/>
              <a:t>– the song Free Will by Rush (1980)</a:t>
            </a:r>
          </a:p>
          <a:p>
            <a:pPr marL="0" indent="0">
              <a:buNone/>
            </a:pPr>
            <a:endParaRPr lang="en-US" sz="2000" dirty="0"/>
          </a:p>
        </p:txBody>
      </p:sp>
    </p:spTree>
    <p:extLst>
      <p:ext uri="{BB962C8B-B14F-4D97-AF65-F5344CB8AC3E}">
        <p14:creationId xmlns:p14="http://schemas.microsoft.com/office/powerpoint/2010/main" val="257469873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a:extLst>
              <a:ext uri="{28A0092B-C50C-407E-A947-70E740481C1C}">
                <a14:useLocalDpi xmlns:a14="http://schemas.microsoft.com/office/drawing/2010/main" val="0"/>
              </a:ext>
            </a:extLst>
          </a:blip>
          <a:srcRect l="373"/>
          <a:stretch/>
        </p:blipFill>
        <p:spPr>
          <a:xfrm>
            <a:off x="20" y="10"/>
            <a:ext cx="4635571" cy="6857990"/>
          </a:xfrm>
          <a:prstGeom prst="rect">
            <a:avLst/>
          </a:prstGeom>
          <a:effectLst/>
        </p:spPr>
      </p:pic>
      <p:cxnSp>
        <p:nvCxnSpPr>
          <p:cNvPr id="10" name="Straight Connector 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586F88"/>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65430" y="629268"/>
            <a:ext cx="6586491" cy="1286160"/>
          </a:xfrm>
        </p:spPr>
        <p:txBody>
          <a:bodyPr anchor="b">
            <a:normAutofit/>
          </a:bodyPr>
          <a:lstStyle/>
          <a:p>
            <a:r>
              <a:rPr lang="en-US" b="1" dirty="0">
                <a:latin typeface="Bell MT" panose="02020503060305020303" pitchFamily="18" charset="0"/>
              </a:rPr>
              <a:t>The Mind’s Eye</a:t>
            </a:r>
          </a:p>
        </p:txBody>
      </p:sp>
      <p:sp>
        <p:nvSpPr>
          <p:cNvPr id="3" name="Content Placeholder 2"/>
          <p:cNvSpPr>
            <a:spLocks noGrp="1"/>
          </p:cNvSpPr>
          <p:nvPr>
            <p:ph idx="1"/>
          </p:nvPr>
        </p:nvSpPr>
        <p:spPr>
          <a:xfrm>
            <a:off x="4965431" y="2438400"/>
            <a:ext cx="6586489" cy="3785419"/>
          </a:xfrm>
        </p:spPr>
        <p:txBody>
          <a:bodyPr>
            <a:normAutofit fontScale="92500" lnSpcReduction="20000"/>
          </a:bodyPr>
          <a:lstStyle/>
          <a:p>
            <a:r>
              <a:rPr lang="en-US" sz="2400" dirty="0">
                <a:latin typeface="Bell MT" panose="02020503060305020303" pitchFamily="18" charset="0"/>
              </a:rPr>
              <a:t>What if this collection of entangled particles is YOUR MIND?!?</a:t>
            </a:r>
            <a:endParaRPr lang="en-US" sz="2400" i="1" dirty="0">
              <a:latin typeface="Bell MT" panose="02020503060305020303" pitchFamily="18" charset="0"/>
            </a:endParaRPr>
          </a:p>
          <a:p>
            <a:pPr lvl="1"/>
            <a:r>
              <a:rPr lang="en-US" dirty="0">
                <a:latin typeface="Bell MT" panose="02020503060305020303" pitchFamily="18" charset="0"/>
              </a:rPr>
              <a:t>One system in 3</a:t>
            </a:r>
            <a:r>
              <a:rPr lang="en-US" baseline="30000" dirty="0">
                <a:latin typeface="Bell MT" panose="02020503060305020303" pitchFamily="18" charset="0"/>
              </a:rPr>
              <a:t>rd</a:t>
            </a:r>
            <a:r>
              <a:rPr lang="en-US" dirty="0">
                <a:latin typeface="Bell MT" panose="02020503060305020303" pitchFamily="18" charset="0"/>
              </a:rPr>
              <a:t> person quantum mechanical terms is dual to your feeling of Oneness in the 1</a:t>
            </a:r>
            <a:r>
              <a:rPr lang="en-US" baseline="30000" dirty="0">
                <a:latin typeface="Bell MT" panose="02020503060305020303" pitchFamily="18" charset="0"/>
              </a:rPr>
              <a:t>st</a:t>
            </a:r>
            <a:r>
              <a:rPr lang="en-US" dirty="0">
                <a:latin typeface="Bell MT" panose="02020503060305020303" pitchFamily="18" charset="0"/>
              </a:rPr>
              <a:t> person</a:t>
            </a:r>
          </a:p>
          <a:p>
            <a:pPr lvl="1"/>
            <a:r>
              <a:rPr lang="en-US" dirty="0">
                <a:latin typeface="Bell MT" panose="02020503060305020303" pitchFamily="18" charset="0"/>
              </a:rPr>
              <a:t>You can choose to make a choice or not</a:t>
            </a:r>
          </a:p>
          <a:p>
            <a:pPr lvl="1"/>
            <a:r>
              <a:rPr lang="en-US" dirty="0">
                <a:latin typeface="Bell MT" panose="02020503060305020303" pitchFamily="18" charset="0"/>
              </a:rPr>
              <a:t>You have the power of a quantum superposition for hard problem solving/creativity</a:t>
            </a:r>
          </a:p>
          <a:p>
            <a:pPr lvl="1"/>
            <a:r>
              <a:rPr lang="en-US" dirty="0">
                <a:latin typeface="Bell MT" panose="02020503060305020303" pitchFamily="18" charset="0"/>
              </a:rPr>
              <a:t>Your choices are constrained by quantum probabilities – that is, by your own preferences</a:t>
            </a:r>
          </a:p>
          <a:p>
            <a:pPr lvl="1"/>
            <a:r>
              <a:rPr lang="en-US" dirty="0">
                <a:latin typeface="Bell MT" panose="02020503060305020303" pitchFamily="18" charset="0"/>
              </a:rPr>
              <a:t>By choosing where to make choices, you can direct your thoughts – this feels like our mind’s eye</a:t>
            </a:r>
          </a:p>
          <a:p>
            <a:pPr lvl="1"/>
            <a:endParaRPr lang="en-US" sz="2000" dirty="0">
              <a:latin typeface="Bell MT" panose="02020503060305020303" pitchFamily="18" charset="0"/>
            </a:endParaRPr>
          </a:p>
          <a:p>
            <a:pPr marL="457200" lvl="1" indent="0">
              <a:buNone/>
            </a:pPr>
            <a:endParaRPr lang="en-US" sz="2000" dirty="0"/>
          </a:p>
        </p:txBody>
      </p:sp>
      <p:sp>
        <p:nvSpPr>
          <p:cNvPr id="4" name="TextBox 3"/>
          <p:cNvSpPr txBox="1"/>
          <p:nvPr/>
        </p:nvSpPr>
        <p:spPr>
          <a:xfrm>
            <a:off x="4635591" y="6426988"/>
            <a:ext cx="5827255" cy="461665"/>
          </a:xfrm>
          <a:prstGeom prst="rect">
            <a:avLst/>
          </a:prstGeom>
          <a:noFill/>
        </p:spPr>
        <p:txBody>
          <a:bodyPr wrap="square" rtlCol="0">
            <a:spAutoFit/>
          </a:bodyPr>
          <a:lstStyle/>
          <a:p>
            <a:r>
              <a:rPr lang="en-US" sz="1200" i="1" dirty="0"/>
              <a:t>Artist’s illustration of the mind’s eye. The focus of our thoughts can feel like a third eye. From </a:t>
            </a:r>
            <a:r>
              <a:rPr lang="en-US" sz="1200" i="1" u="sng" dirty="0">
                <a:hlinkClick r:id="rId3"/>
              </a:rPr>
              <a:t>Psychology Today here</a:t>
            </a:r>
            <a:r>
              <a:rPr lang="en-US" sz="1200" i="1" dirty="0"/>
              <a:t>.</a:t>
            </a:r>
            <a:endParaRPr lang="en-US" sz="1200" dirty="0"/>
          </a:p>
        </p:txBody>
      </p:sp>
    </p:spTree>
    <p:extLst>
      <p:ext uri="{BB962C8B-B14F-4D97-AF65-F5344CB8AC3E}">
        <p14:creationId xmlns:p14="http://schemas.microsoft.com/office/powerpoint/2010/main" val="1170923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print">
            <a:extLst>
              <a:ext uri="{28A0092B-C50C-407E-A947-70E740481C1C}">
                <a14:useLocalDpi xmlns:a14="http://schemas.microsoft.com/office/drawing/2010/main" val="0"/>
              </a:ext>
            </a:extLst>
          </a:blip>
          <a:srcRect/>
          <a:stretch/>
        </p:blipFill>
        <p:spPr bwMode="auto">
          <a:xfrm>
            <a:off x="6368142" y="365125"/>
            <a:ext cx="6029012" cy="6317030"/>
          </a:xfrm>
          <a:prstGeom prst="rect">
            <a:avLst/>
          </a:prstGeom>
          <a:noFill/>
          <a:extLst>
            <a:ext uri="{53640926-AAD7-44D8-BBD7-CCE9431645EC}">
              <a14:shadowObscured xmlns:a14="http://schemas.microsoft.com/office/drawing/2010/main"/>
            </a:ext>
          </a:extLst>
        </p:spPr>
      </p:pic>
      <p:sp>
        <p:nvSpPr>
          <p:cNvPr id="9" name="Freeform: Shap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38199" y="365125"/>
            <a:ext cx="5529943" cy="1325563"/>
          </a:xfrm>
        </p:spPr>
        <p:txBody>
          <a:bodyPr>
            <a:normAutofit/>
          </a:bodyPr>
          <a:lstStyle/>
          <a:p>
            <a:r>
              <a:rPr lang="en-US">
                <a:solidFill>
                  <a:schemeClr val="bg1"/>
                </a:solidFill>
                <a:latin typeface="Bell MT" panose="02020503060305020303" pitchFamily="18" charset="0"/>
              </a:rPr>
              <a:t>“Going out to dinner” </a:t>
            </a:r>
            <a:r>
              <a:rPr lang="en-US" u="sng">
                <a:solidFill>
                  <a:schemeClr val="bg1"/>
                </a:solidFill>
                <a:latin typeface="Bell MT" panose="02020503060305020303" pitchFamily="18" charset="0"/>
                <a:hlinkClick r:id="rId3"/>
              </a:rPr>
              <a:t>Gedänken experiment</a:t>
            </a:r>
            <a:endParaRPr lang="en-US">
              <a:solidFill>
                <a:schemeClr val="bg1"/>
              </a:solidFill>
              <a:latin typeface="Bell MT" panose="02020503060305020303" pitchFamily="18" charset="0"/>
            </a:endParaRPr>
          </a:p>
        </p:txBody>
      </p:sp>
      <p:sp>
        <p:nvSpPr>
          <p:cNvPr id="3" name="Content Placeholder 2"/>
          <p:cNvSpPr>
            <a:spLocks noGrp="1"/>
          </p:cNvSpPr>
          <p:nvPr>
            <p:ph idx="1"/>
          </p:nvPr>
        </p:nvSpPr>
        <p:spPr>
          <a:xfrm>
            <a:off x="597877" y="1825624"/>
            <a:ext cx="4368491" cy="3959713"/>
          </a:xfrm>
        </p:spPr>
        <p:txBody>
          <a:bodyPr>
            <a:normAutofit/>
          </a:bodyPr>
          <a:lstStyle/>
          <a:p>
            <a:pPr>
              <a:lnSpc>
                <a:spcPct val="70000"/>
              </a:lnSpc>
            </a:pPr>
            <a:r>
              <a:rPr lang="en-US" sz="2000" dirty="0">
                <a:solidFill>
                  <a:schemeClr val="bg1"/>
                </a:solidFill>
                <a:latin typeface="Bell MT" panose="02020503060305020303" pitchFamily="18" charset="0"/>
              </a:rPr>
              <a:t>Suppose somewhere in your brain there is a “button”, that, if pressed, will start in motion the process of going out to dinner</a:t>
            </a:r>
          </a:p>
          <a:p>
            <a:pPr>
              <a:lnSpc>
                <a:spcPct val="70000"/>
              </a:lnSpc>
            </a:pPr>
            <a:r>
              <a:rPr lang="en-US" sz="2000" dirty="0">
                <a:solidFill>
                  <a:schemeClr val="bg1"/>
                </a:solidFill>
                <a:latin typeface="Bell MT" panose="02020503060305020303" pitchFamily="18" charset="0"/>
              </a:rPr>
              <a:t>Suppose, you are “on the fence”, that is, you feel 50%/50% about it</a:t>
            </a:r>
          </a:p>
          <a:p>
            <a:pPr>
              <a:lnSpc>
                <a:spcPct val="70000"/>
              </a:lnSpc>
            </a:pPr>
            <a:r>
              <a:rPr lang="en-US" sz="2000" dirty="0">
                <a:solidFill>
                  <a:schemeClr val="bg1"/>
                </a:solidFill>
                <a:latin typeface="Bell MT" panose="02020503060305020303" pitchFamily="18" charset="0"/>
              </a:rPr>
              <a:t>That means that the projection of you onto that button has a quantum probability of 50%</a:t>
            </a:r>
          </a:p>
          <a:p>
            <a:pPr>
              <a:lnSpc>
                <a:spcPct val="70000"/>
              </a:lnSpc>
            </a:pPr>
            <a:r>
              <a:rPr lang="en-US" sz="2000" dirty="0">
                <a:solidFill>
                  <a:schemeClr val="bg1"/>
                </a:solidFill>
                <a:latin typeface="Bell MT" panose="02020503060305020303" pitchFamily="18" charset="0"/>
              </a:rPr>
              <a:t>Thinking about it, is like a weak measurement. When you push the button, that is a strong measurement of your self – a choice.</a:t>
            </a:r>
          </a:p>
          <a:p>
            <a:pPr>
              <a:lnSpc>
                <a:spcPct val="70000"/>
              </a:lnSpc>
            </a:pPr>
            <a:endParaRPr lang="en-US" sz="1900" dirty="0">
              <a:solidFill>
                <a:schemeClr val="bg1"/>
              </a:solidFill>
            </a:endParaRPr>
          </a:p>
        </p:txBody>
      </p:sp>
    </p:spTree>
    <p:extLst>
      <p:ext uri="{BB962C8B-B14F-4D97-AF65-F5344CB8AC3E}">
        <p14:creationId xmlns:p14="http://schemas.microsoft.com/office/powerpoint/2010/main" val="2387465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9781" y="2745736"/>
            <a:ext cx="3698803" cy="1366528"/>
          </a:xfrm>
          <a:solidFill>
            <a:schemeClr val="bg1">
              <a:alpha val="50000"/>
            </a:schemeClr>
          </a:solidFill>
          <a:ln w="25400" cap="sq">
            <a:solidFill>
              <a:schemeClr val="tx1"/>
            </a:solidFill>
            <a:miter lim="800000"/>
          </a:ln>
        </p:spPr>
        <p:txBody>
          <a:bodyPr>
            <a:normAutofit/>
          </a:bodyPr>
          <a:lstStyle/>
          <a:p>
            <a:pPr algn="ctr"/>
            <a:r>
              <a:rPr lang="en-US" sz="3200">
                <a:latin typeface="Bell MT" panose="02020503060305020303" pitchFamily="18" charset="0"/>
              </a:rPr>
              <a:t>Is this really free will?</a:t>
            </a:r>
          </a:p>
        </p:txBody>
      </p:sp>
      <p:sp>
        <p:nvSpPr>
          <p:cNvPr id="3" name="Content Placeholder 2"/>
          <p:cNvSpPr>
            <a:spLocks noGrp="1"/>
          </p:cNvSpPr>
          <p:nvPr>
            <p:ph idx="1"/>
          </p:nvPr>
        </p:nvSpPr>
        <p:spPr>
          <a:xfrm>
            <a:off x="6049182" y="802638"/>
            <a:ext cx="5408696" cy="5252722"/>
          </a:xfrm>
        </p:spPr>
        <p:txBody>
          <a:bodyPr anchor="ctr">
            <a:normAutofit/>
          </a:bodyPr>
          <a:lstStyle/>
          <a:p>
            <a:r>
              <a:rPr lang="en-US" sz="2400" dirty="0">
                <a:solidFill>
                  <a:schemeClr val="bg1"/>
                </a:solidFill>
                <a:latin typeface="Bell MT" panose="02020503060305020303" pitchFamily="18" charset="0"/>
              </a:rPr>
              <a:t>Descartes said “the will is by its nature so free that it can never be constrained”</a:t>
            </a:r>
          </a:p>
          <a:p>
            <a:r>
              <a:rPr lang="en-US" sz="2400" dirty="0">
                <a:solidFill>
                  <a:schemeClr val="bg1"/>
                </a:solidFill>
                <a:latin typeface="Bell MT" panose="02020503060305020303" pitchFamily="18" charset="0"/>
              </a:rPr>
              <a:t>But, I am constrained probabilistically by my preferences:</a:t>
            </a:r>
          </a:p>
          <a:p>
            <a:pPr lvl="1"/>
            <a:r>
              <a:rPr lang="en-US" dirty="0">
                <a:solidFill>
                  <a:schemeClr val="bg1"/>
                </a:solidFill>
                <a:latin typeface="Bell MT" panose="02020503060305020303" pitchFamily="18" charset="0"/>
              </a:rPr>
              <a:t>Hard to zap myself in the eye with a laser pointer</a:t>
            </a:r>
          </a:p>
          <a:p>
            <a:pPr lvl="1"/>
            <a:r>
              <a:rPr lang="en-US" dirty="0">
                <a:solidFill>
                  <a:schemeClr val="bg1"/>
                </a:solidFill>
                <a:latin typeface="Bell MT" panose="02020503060305020303" pitchFamily="18" charset="0"/>
              </a:rPr>
              <a:t>Very difficult to resist chocolate! </a:t>
            </a:r>
            <a:r>
              <a:rPr lang="en-US" dirty="0">
                <a:solidFill>
                  <a:schemeClr val="bg1"/>
                </a:solidFill>
                <a:latin typeface="Bell MT" panose="02020503060305020303" pitchFamily="18" charset="0"/>
                <a:sym typeface="Wingdings" panose="05000000000000000000" pitchFamily="2" charset="2"/>
              </a:rPr>
              <a:t></a:t>
            </a:r>
          </a:p>
          <a:p>
            <a:r>
              <a:rPr lang="en-US" sz="2400" dirty="0">
                <a:solidFill>
                  <a:schemeClr val="bg1"/>
                </a:solidFill>
                <a:latin typeface="Bell MT" panose="02020503060305020303" pitchFamily="18" charset="0"/>
                <a:sym typeface="Wingdings" panose="05000000000000000000" pitchFamily="2" charset="2"/>
              </a:rPr>
              <a:t>Can you game the system? This changes the game, no longer thinking about the “go out for dinner button”, but rather, the “game the system button”</a:t>
            </a:r>
            <a:endParaRPr lang="en-US" sz="2400" dirty="0">
              <a:solidFill>
                <a:schemeClr val="bg1"/>
              </a:solidFill>
              <a:latin typeface="Bell MT" panose="02020503060305020303" pitchFamily="18" charset="0"/>
            </a:endParaRPr>
          </a:p>
        </p:txBody>
      </p:sp>
    </p:spTree>
    <p:extLst>
      <p:ext uri="{BB962C8B-B14F-4D97-AF65-F5344CB8AC3E}">
        <p14:creationId xmlns:p14="http://schemas.microsoft.com/office/powerpoint/2010/main" val="1586867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2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07030"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480060" y="1620867"/>
            <a:ext cx="3425957" cy="3615785"/>
          </a:xfrm>
          <a:prstGeom prst="rect">
            <a:avLst/>
          </a:prstGeom>
        </p:spPr>
      </p:pic>
      <p:sp>
        <p:nvSpPr>
          <p:cNvPr id="2" name="Title 1"/>
          <p:cNvSpPr>
            <a:spLocks noGrp="1"/>
          </p:cNvSpPr>
          <p:nvPr>
            <p:ph type="title"/>
          </p:nvPr>
        </p:nvSpPr>
        <p:spPr>
          <a:xfrm>
            <a:off x="4384039" y="365125"/>
            <a:ext cx="7164493" cy="1325563"/>
          </a:xfrm>
        </p:spPr>
        <p:txBody>
          <a:bodyPr vert="horz" lIns="91440" tIns="45720" rIns="91440" bIns="45720" rtlCol="0" anchor="ctr">
            <a:normAutofit/>
          </a:bodyPr>
          <a:lstStyle/>
          <a:p>
            <a:pPr>
              <a:lnSpc>
                <a:spcPct val="70000"/>
              </a:lnSpc>
            </a:pPr>
            <a:r>
              <a:rPr lang="en-US" sz="3700" kern="1200" dirty="0">
                <a:solidFill>
                  <a:schemeClr val="bg1"/>
                </a:solidFill>
                <a:latin typeface="Bell MT" panose="02020503060305020303" pitchFamily="18" charset="0"/>
              </a:rPr>
              <a:t>How could extensive quantum entanglement manifest in biological systems</a:t>
            </a:r>
          </a:p>
        </p:txBody>
      </p:sp>
      <p:sp>
        <p:nvSpPr>
          <p:cNvPr id="6" name="TextBox 5"/>
          <p:cNvSpPr txBox="1"/>
          <p:nvPr/>
        </p:nvSpPr>
        <p:spPr>
          <a:xfrm>
            <a:off x="4387515" y="2022601"/>
            <a:ext cx="7161017" cy="4154361"/>
          </a:xfrm>
          <a:prstGeom prst="rect">
            <a:avLst/>
          </a:prstGeom>
        </p:spPr>
        <p:txBody>
          <a:bodyPr vert="horz" lIns="91440" tIns="45720" rIns="91440" bIns="45720" rtlCol="0">
            <a:normAutofit/>
          </a:bodyPr>
          <a:lstStyle/>
          <a:p>
            <a:pPr marL="285750" indent="-228600">
              <a:lnSpc>
                <a:spcPct val="90000"/>
              </a:lnSpc>
              <a:buFont typeface="Arial" panose="020B0604020202020204" pitchFamily="34" charset="0"/>
              <a:buChar char="•"/>
            </a:pPr>
            <a:r>
              <a:rPr lang="en-US" sz="2000" dirty="0">
                <a:solidFill>
                  <a:schemeClr val="bg1"/>
                </a:solidFill>
                <a:latin typeface="Bell MT" panose="02020503060305020303" pitchFamily="18" charset="0"/>
              </a:rPr>
              <a:t>The challenge is decoherence is fast – picosecond fast (in photosynthesis)</a:t>
            </a:r>
          </a:p>
          <a:p>
            <a:pPr marL="285750" indent="-228600">
              <a:lnSpc>
                <a:spcPct val="90000"/>
              </a:lnSpc>
              <a:buFont typeface="Arial" panose="020B0604020202020204" pitchFamily="34" charset="0"/>
              <a:buChar char="•"/>
            </a:pPr>
            <a:r>
              <a:rPr lang="en-US" sz="2000" dirty="0">
                <a:solidFill>
                  <a:schemeClr val="bg1"/>
                </a:solidFill>
                <a:latin typeface="Bell MT" panose="02020503060305020303" pitchFamily="18" charset="0"/>
              </a:rPr>
              <a:t>Neurons are too  big – Tegmark (1999)</a:t>
            </a:r>
          </a:p>
          <a:p>
            <a:pPr marL="285750" indent="-228600">
              <a:lnSpc>
                <a:spcPct val="90000"/>
              </a:lnSpc>
              <a:buFont typeface="Arial" panose="020B0604020202020204" pitchFamily="34" charset="0"/>
              <a:buChar char="•"/>
            </a:pPr>
            <a:r>
              <a:rPr lang="en-US" sz="2000" dirty="0">
                <a:solidFill>
                  <a:schemeClr val="bg1"/>
                </a:solidFill>
                <a:latin typeface="Bell MT" panose="02020503060305020303" pitchFamily="18" charset="0"/>
              </a:rPr>
              <a:t>But, entanglement can be sustained if it is refreshed faster than decoherence</a:t>
            </a:r>
          </a:p>
          <a:p>
            <a:pPr marL="285750" indent="-228600">
              <a:lnSpc>
                <a:spcPct val="90000"/>
              </a:lnSpc>
              <a:buFont typeface="Arial" panose="020B0604020202020204" pitchFamily="34" charset="0"/>
              <a:buChar char="•"/>
            </a:pPr>
            <a:r>
              <a:rPr lang="en-US" sz="2000" dirty="0">
                <a:solidFill>
                  <a:schemeClr val="bg1"/>
                </a:solidFill>
                <a:latin typeface="Bell MT" panose="02020503060305020303" pitchFamily="18" charset="0"/>
              </a:rPr>
              <a:t>And, biomolecules are natively vibrating at very fast rates – nanoseconds to femtoseconds!</a:t>
            </a:r>
          </a:p>
        </p:txBody>
      </p:sp>
      <p:sp>
        <p:nvSpPr>
          <p:cNvPr id="8" name="Rectangle 7"/>
          <p:cNvSpPr/>
          <p:nvPr/>
        </p:nvSpPr>
        <p:spPr>
          <a:xfrm>
            <a:off x="4663440" y="4009291"/>
            <a:ext cx="7276513" cy="2763642"/>
          </a:xfrm>
          <a:prstGeom prst="rect">
            <a:avLst/>
          </a:prstGeom>
        </p:spPr>
        <p:txBody>
          <a:bodyPr wrap="square">
            <a:spAutoFit/>
          </a:bodyPr>
          <a:lstStyle/>
          <a:p>
            <a:pPr marL="457200" marR="457200" algn="just">
              <a:lnSpc>
                <a:spcPct val="107000"/>
              </a:lnSpc>
              <a:spcBef>
                <a:spcPts val="0"/>
              </a:spcBef>
              <a:spcAft>
                <a:spcPts val="800"/>
              </a:spcAft>
            </a:pPr>
            <a:r>
              <a:rPr lang="en-US" sz="1600" dirty="0">
                <a:solidFill>
                  <a:schemeClr val="bg2"/>
                </a:solidFill>
                <a:latin typeface="Bell MT" panose="02020503060305020303" pitchFamily="18" charset="0"/>
                <a:ea typeface="Calibri" panose="020F0502020204030204" pitchFamily="34" charset="0"/>
                <a:cs typeface="Times New Roman" panose="02020603050405020304" pitchFamily="18" charset="0"/>
              </a:rPr>
              <a:t>“</a:t>
            </a:r>
            <a:r>
              <a:rPr lang="en-US" sz="1600" u="sng" dirty="0">
                <a:solidFill>
                  <a:schemeClr val="bg2"/>
                </a:solidFill>
                <a:latin typeface="Bell MT" panose="02020503060305020303" pitchFamily="18" charset="0"/>
                <a:ea typeface="Calibri" panose="020F0502020204030204" pitchFamily="34" charset="0"/>
                <a:cs typeface="Times New Roman" panose="02020603050405020304" pitchFamily="18" charset="0"/>
                <a:hlinkClick r:id="rId3"/>
              </a:rPr>
              <a:t>Persistent Dynamic Entanglement from Classical Motion: How Bio-Molecular Machines can Generate Nontrivial Quantum States</a:t>
            </a:r>
            <a:r>
              <a:rPr lang="en-US" sz="1600" dirty="0">
                <a:solidFill>
                  <a:schemeClr val="bg2"/>
                </a:solidFill>
                <a:latin typeface="Bell MT" panose="02020503060305020303" pitchFamily="18" charset="0"/>
                <a:ea typeface="Calibri" panose="020F0502020204030204" pitchFamily="34" charset="0"/>
                <a:cs typeface="Times New Roman" panose="02020603050405020304" pitchFamily="18" charset="0"/>
              </a:rPr>
              <a:t>” by G. G. </a:t>
            </a:r>
            <a:r>
              <a:rPr lang="en-US" sz="1600" dirty="0" err="1">
                <a:solidFill>
                  <a:schemeClr val="bg2"/>
                </a:solidFill>
                <a:latin typeface="Bell MT" panose="02020503060305020303" pitchFamily="18" charset="0"/>
                <a:ea typeface="Calibri" panose="020F0502020204030204" pitchFamily="34" charset="0"/>
                <a:cs typeface="Times New Roman" panose="02020603050405020304" pitchFamily="18" charset="0"/>
              </a:rPr>
              <a:t>Guerreschi</a:t>
            </a:r>
            <a:r>
              <a:rPr lang="en-US" sz="1600" dirty="0">
                <a:solidFill>
                  <a:schemeClr val="bg2"/>
                </a:solidFill>
                <a:latin typeface="Bell MT" panose="02020503060305020303" pitchFamily="18" charset="0"/>
                <a:ea typeface="Calibri" panose="020F0502020204030204" pitchFamily="34" charset="0"/>
                <a:cs typeface="Times New Roman" panose="02020603050405020304" pitchFamily="18" charset="0"/>
              </a:rPr>
              <a:t>, J. Cai, S. Popescu, and H.J. Briegel (2012)</a:t>
            </a:r>
            <a:endParaRPr lang="en-US" sz="1600" dirty="0">
              <a:solidFill>
                <a:schemeClr val="bg2"/>
              </a:solidFill>
              <a:latin typeface="Calibri" panose="020F0502020204030204" pitchFamily="34" charset="0"/>
              <a:ea typeface="Calibri" panose="020F0502020204030204" pitchFamily="34" charset="0"/>
              <a:cs typeface="Times New Roman" panose="02020603050405020304" pitchFamily="18" charset="0"/>
            </a:endParaRPr>
          </a:p>
          <a:p>
            <a:pPr marL="457200" marR="457200" algn="just">
              <a:lnSpc>
                <a:spcPct val="107000"/>
              </a:lnSpc>
              <a:spcBef>
                <a:spcPts val="0"/>
              </a:spcBef>
              <a:spcAft>
                <a:spcPts val="800"/>
              </a:spcAft>
            </a:pPr>
            <a:r>
              <a:rPr lang="en-US" sz="1600" dirty="0">
                <a:solidFill>
                  <a:schemeClr val="bg2"/>
                </a:solidFill>
                <a:latin typeface="Bell MT" panose="02020503060305020303" pitchFamily="18" charset="0"/>
                <a:ea typeface="Calibri" panose="020F0502020204030204" pitchFamily="34" charset="0"/>
                <a:cs typeface="Times New Roman" panose="02020603050405020304" pitchFamily="18" charset="0"/>
              </a:rPr>
              <a:t>“</a:t>
            </a:r>
            <a:r>
              <a:rPr lang="en-US" sz="1600" u="sng" dirty="0">
                <a:solidFill>
                  <a:schemeClr val="bg2"/>
                </a:solidFill>
                <a:latin typeface="Bell MT" panose="02020503060305020303" pitchFamily="18" charset="0"/>
                <a:ea typeface="Calibri" panose="020F0502020204030204" pitchFamily="34" charset="0"/>
                <a:cs typeface="Times New Roman" panose="02020603050405020304" pitchFamily="18" charset="0"/>
                <a:hlinkClick r:id="rId4"/>
              </a:rPr>
              <a:t>Dynamic entanglement in oscillating molecules and potential biological implications</a:t>
            </a:r>
            <a:r>
              <a:rPr lang="en-US" sz="1600" dirty="0">
                <a:solidFill>
                  <a:schemeClr val="bg2"/>
                </a:solidFill>
                <a:latin typeface="Bell MT" panose="02020503060305020303" pitchFamily="18" charset="0"/>
                <a:ea typeface="Calibri" panose="020F0502020204030204" pitchFamily="34" charset="0"/>
                <a:cs typeface="Times New Roman" panose="02020603050405020304" pitchFamily="18" charset="0"/>
              </a:rPr>
              <a:t>” by J. Cai, S. Popescu, and H.J. Briegel (2010)</a:t>
            </a:r>
            <a:endParaRPr lang="en-US" sz="1600" dirty="0">
              <a:solidFill>
                <a:schemeClr val="bg2"/>
              </a:solidFill>
              <a:latin typeface="Calibri" panose="020F0502020204030204" pitchFamily="34" charset="0"/>
              <a:ea typeface="Calibri" panose="020F0502020204030204" pitchFamily="34" charset="0"/>
              <a:cs typeface="Times New Roman" panose="02020603050405020304" pitchFamily="18" charset="0"/>
            </a:endParaRPr>
          </a:p>
          <a:p>
            <a:pPr marL="457200" marR="457200" algn="just">
              <a:lnSpc>
                <a:spcPct val="107000"/>
              </a:lnSpc>
              <a:spcBef>
                <a:spcPts val="0"/>
              </a:spcBef>
              <a:spcAft>
                <a:spcPts val="800"/>
              </a:spcAft>
            </a:pPr>
            <a:r>
              <a:rPr lang="en-US" sz="1600" dirty="0">
                <a:solidFill>
                  <a:schemeClr val="bg2"/>
                </a:solidFill>
                <a:latin typeface="Bell MT" panose="02020503060305020303" pitchFamily="18" charset="0"/>
                <a:ea typeface="Calibri" panose="020F0502020204030204" pitchFamily="34" charset="0"/>
                <a:cs typeface="Times New Roman" panose="02020603050405020304" pitchFamily="18" charset="0"/>
              </a:rPr>
              <a:t>“</a:t>
            </a:r>
            <a:r>
              <a:rPr lang="en-US" sz="1600" u="sng" dirty="0">
                <a:solidFill>
                  <a:schemeClr val="bg2"/>
                </a:solidFill>
                <a:latin typeface="Bell MT" panose="02020503060305020303" pitchFamily="18" charset="0"/>
                <a:ea typeface="Calibri" panose="020F0502020204030204" pitchFamily="34" charset="0"/>
                <a:cs typeface="Times New Roman" panose="02020603050405020304" pitchFamily="18" charset="0"/>
                <a:hlinkClick r:id="rId5"/>
              </a:rPr>
              <a:t>Generation and propagation of entanglement in driven coupled-qubit systems</a:t>
            </a:r>
            <a:r>
              <a:rPr lang="en-US" sz="1600" dirty="0">
                <a:solidFill>
                  <a:schemeClr val="bg2"/>
                </a:solidFill>
                <a:latin typeface="Bell MT" panose="02020503060305020303" pitchFamily="18" charset="0"/>
                <a:ea typeface="Calibri" panose="020F0502020204030204" pitchFamily="34" charset="0"/>
                <a:cs typeface="Times New Roman" panose="02020603050405020304" pitchFamily="18" charset="0"/>
              </a:rPr>
              <a:t>” by J. Li and G.S. </a:t>
            </a:r>
            <a:r>
              <a:rPr lang="en-US" sz="1600" dirty="0" err="1">
                <a:solidFill>
                  <a:schemeClr val="bg2"/>
                </a:solidFill>
                <a:latin typeface="Bell MT" panose="02020503060305020303" pitchFamily="18" charset="0"/>
                <a:ea typeface="Calibri" panose="020F0502020204030204" pitchFamily="34" charset="0"/>
                <a:cs typeface="Times New Roman" panose="02020603050405020304" pitchFamily="18" charset="0"/>
              </a:rPr>
              <a:t>Paraoanu</a:t>
            </a:r>
            <a:r>
              <a:rPr lang="en-US" sz="1600" dirty="0">
                <a:solidFill>
                  <a:schemeClr val="bg2"/>
                </a:solidFill>
                <a:latin typeface="Bell MT" panose="02020503060305020303" pitchFamily="18" charset="0"/>
                <a:ea typeface="Calibri" panose="020F0502020204030204" pitchFamily="34" charset="0"/>
                <a:cs typeface="Times New Roman" panose="02020603050405020304" pitchFamily="18" charset="0"/>
              </a:rPr>
              <a:t> (2010)</a:t>
            </a:r>
            <a:endParaRPr lang="en-US" sz="1600" dirty="0">
              <a:solidFill>
                <a:schemeClr val="bg2"/>
              </a:solidFill>
              <a:latin typeface="Calibri" panose="020F0502020204030204" pitchFamily="34" charset="0"/>
              <a:ea typeface="Calibri" panose="020F0502020204030204" pitchFamily="34" charset="0"/>
              <a:cs typeface="Times New Roman" panose="02020603050405020304" pitchFamily="18" charset="0"/>
            </a:endParaRPr>
          </a:p>
          <a:p>
            <a:pPr marL="457200" marR="457200" algn="just">
              <a:lnSpc>
                <a:spcPct val="107000"/>
              </a:lnSpc>
              <a:spcBef>
                <a:spcPts val="0"/>
              </a:spcBef>
              <a:spcAft>
                <a:spcPts val="800"/>
              </a:spcAft>
            </a:pPr>
            <a:r>
              <a:rPr lang="en-US" sz="1600" dirty="0">
                <a:solidFill>
                  <a:schemeClr val="bg2"/>
                </a:solidFill>
                <a:latin typeface="Bell MT" panose="02020503060305020303" pitchFamily="18" charset="0"/>
                <a:ea typeface="Calibri" panose="020F0502020204030204" pitchFamily="34" charset="0"/>
                <a:cs typeface="Times New Roman" panose="02020603050405020304" pitchFamily="18" charset="0"/>
              </a:rPr>
              <a:t>“</a:t>
            </a:r>
            <a:r>
              <a:rPr lang="en-US" sz="1600" u="sng" dirty="0">
                <a:solidFill>
                  <a:schemeClr val="bg2"/>
                </a:solidFill>
                <a:latin typeface="Bell MT" panose="02020503060305020303" pitchFamily="18" charset="0"/>
                <a:ea typeface="Calibri" panose="020F0502020204030204" pitchFamily="34" charset="0"/>
                <a:cs typeface="Times New Roman" panose="02020603050405020304" pitchFamily="18" charset="0"/>
                <a:hlinkClick r:id="rId6"/>
              </a:rPr>
              <a:t>Steady-state entanglement in open and noisy quantum systems</a:t>
            </a:r>
            <a:r>
              <a:rPr lang="en-US" sz="1600" dirty="0">
                <a:solidFill>
                  <a:schemeClr val="bg2"/>
                </a:solidFill>
                <a:latin typeface="Bell MT" panose="02020503060305020303" pitchFamily="18" charset="0"/>
                <a:ea typeface="Calibri" panose="020F0502020204030204" pitchFamily="34" charset="0"/>
                <a:cs typeface="Times New Roman" panose="02020603050405020304" pitchFamily="18" charset="0"/>
              </a:rPr>
              <a:t>” by L. Hartmann, W. </a:t>
            </a:r>
            <a:r>
              <a:rPr lang="en-US" sz="1600" dirty="0" err="1">
                <a:solidFill>
                  <a:schemeClr val="bg2"/>
                </a:solidFill>
                <a:latin typeface="Bell MT" panose="02020503060305020303" pitchFamily="18" charset="0"/>
                <a:ea typeface="Calibri" panose="020F0502020204030204" pitchFamily="34" charset="0"/>
                <a:cs typeface="Times New Roman" panose="02020603050405020304" pitchFamily="18" charset="0"/>
              </a:rPr>
              <a:t>Dür</a:t>
            </a:r>
            <a:r>
              <a:rPr lang="en-US" sz="1600" dirty="0">
                <a:solidFill>
                  <a:schemeClr val="bg2"/>
                </a:solidFill>
                <a:latin typeface="Bell MT" panose="02020503060305020303" pitchFamily="18" charset="0"/>
                <a:ea typeface="Calibri" panose="020F0502020204030204" pitchFamily="34" charset="0"/>
                <a:cs typeface="Times New Roman" panose="02020603050405020304" pitchFamily="18" charset="0"/>
              </a:rPr>
              <a:t>, and H.J. Briegel (2005). </a:t>
            </a:r>
            <a:endParaRPr lang="en-US" sz="1600" dirty="0">
              <a:solidFill>
                <a:schemeClr val="bg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291904" y="5391112"/>
            <a:ext cx="3642248" cy="1200329"/>
          </a:xfrm>
          <a:prstGeom prst="rect">
            <a:avLst/>
          </a:prstGeom>
          <a:noFill/>
        </p:spPr>
        <p:txBody>
          <a:bodyPr wrap="square" rtlCol="0">
            <a:spAutoFit/>
          </a:bodyPr>
          <a:lstStyle/>
          <a:p>
            <a:r>
              <a:rPr lang="en-US" sz="1200" i="1" u="sng" dirty="0">
                <a:hlinkClick r:id="rId7"/>
              </a:rPr>
              <a:t>Quantum biology</a:t>
            </a:r>
            <a:r>
              <a:rPr lang="en-US" sz="1200" i="1" dirty="0"/>
              <a:t> – </a:t>
            </a:r>
            <a:r>
              <a:rPr lang="en-US" sz="1200" i="1" u="sng" dirty="0">
                <a:hlinkClick r:id="rId8"/>
              </a:rPr>
              <a:t>photosynthesis</a:t>
            </a:r>
            <a:r>
              <a:rPr lang="en-US" sz="1200" i="1" dirty="0"/>
              <a:t>. Diagram of the </a:t>
            </a:r>
            <a:r>
              <a:rPr lang="en-US" sz="1200" i="1" u="sng" dirty="0">
                <a:hlinkClick r:id="rId9"/>
              </a:rPr>
              <a:t>FMO complex</a:t>
            </a:r>
            <a:r>
              <a:rPr lang="en-US" sz="1200" i="1" dirty="0"/>
              <a:t>. Light excites electrons in an antenna. The </a:t>
            </a:r>
            <a:r>
              <a:rPr lang="en-US" sz="1200" i="1" u="sng" dirty="0">
                <a:hlinkClick r:id="rId10"/>
              </a:rPr>
              <a:t>quantum exciton</a:t>
            </a:r>
            <a:r>
              <a:rPr lang="en-US" sz="1200" i="1" dirty="0"/>
              <a:t> then transfers through various proteins in the FMO complex to the reaction center to further photosynthesis. by </a:t>
            </a:r>
            <a:r>
              <a:rPr lang="en-US" sz="1200" i="1" dirty="0" err="1"/>
              <a:t>By</a:t>
            </a:r>
            <a:r>
              <a:rPr lang="en-US" sz="1200" i="1" dirty="0"/>
              <a:t> OMM93 - Own work, CC BY-SA 4.0 via </a:t>
            </a:r>
            <a:r>
              <a:rPr lang="en-US" sz="1200" i="1" u="sng" dirty="0">
                <a:hlinkClick r:id="rId11"/>
              </a:rPr>
              <a:t>Wikipedia</a:t>
            </a:r>
            <a:endParaRPr lang="en-US" sz="1200" dirty="0"/>
          </a:p>
        </p:txBody>
      </p:sp>
    </p:spTree>
    <p:extLst>
      <p:ext uri="{BB962C8B-B14F-4D97-AF65-F5344CB8AC3E}">
        <p14:creationId xmlns:p14="http://schemas.microsoft.com/office/powerpoint/2010/main" val="590184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8518" y="1690688"/>
            <a:ext cx="7243482" cy="5167312"/>
          </a:xfrm>
          <a:custGeom>
            <a:avLst/>
            <a:gdLst>
              <a:gd name="connsiteX0" fmla="*/ 0 w 7243482"/>
              <a:gd name="connsiteY0" fmla="*/ 0 h 5167312"/>
              <a:gd name="connsiteX1" fmla="*/ 7243482 w 7243482"/>
              <a:gd name="connsiteY1" fmla="*/ 0 h 5167312"/>
              <a:gd name="connsiteX2" fmla="*/ 7243482 w 7243482"/>
              <a:gd name="connsiteY2" fmla="*/ 5167312 h 5167312"/>
              <a:gd name="connsiteX3" fmla="*/ 221324 w 7243482"/>
              <a:gd name="connsiteY3" fmla="*/ 5167312 h 5167312"/>
              <a:gd name="connsiteX4" fmla="*/ 2615203 w 7243482"/>
              <a:gd name="connsiteY4" fmla="*/ 952 h 5167312"/>
              <a:gd name="connsiteX5" fmla="*/ 0 w 7243482"/>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3482" h="5167312">
                <a:moveTo>
                  <a:pt x="0" y="0"/>
                </a:moveTo>
                <a:lnTo>
                  <a:pt x="7243482" y="0"/>
                </a:lnTo>
                <a:lnTo>
                  <a:pt x="7243482" y="5167312"/>
                </a:lnTo>
                <a:lnTo>
                  <a:pt x="221324" y="5167312"/>
                </a:lnTo>
                <a:lnTo>
                  <a:pt x="2615203" y="952"/>
                </a:lnTo>
                <a:lnTo>
                  <a:pt x="0" y="95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0"/>
            <a:ext cx="7399176" cy="5166360"/>
          </a:xfrm>
          <a:custGeom>
            <a:avLst/>
            <a:gdLst>
              <a:gd name="connsiteX0" fmla="*/ 0 w 7399176"/>
              <a:gd name="connsiteY0" fmla="*/ 0 h 5166360"/>
              <a:gd name="connsiteX1" fmla="*/ 7399176 w 7399176"/>
              <a:gd name="connsiteY1" fmla="*/ 0 h 5166360"/>
              <a:gd name="connsiteX2" fmla="*/ 5005297 w 7399176"/>
              <a:gd name="connsiteY2" fmla="*/ 5166360 h 5166360"/>
              <a:gd name="connsiteX3" fmla="*/ 0 w 7399176"/>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7399176" h="5166360">
                <a:moveTo>
                  <a:pt x="0" y="0"/>
                </a:moveTo>
                <a:lnTo>
                  <a:pt x="7399176" y="0"/>
                </a:lnTo>
                <a:lnTo>
                  <a:pt x="5005297" y="5166360"/>
                </a:lnTo>
                <a:lnTo>
                  <a:pt x="0" y="5166360"/>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5079539" y="1690688"/>
            <a:ext cx="7112461" cy="4616534"/>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sp>
        <p:nvSpPr>
          <p:cNvPr id="2" name="Title 1"/>
          <p:cNvSpPr>
            <a:spLocks noGrp="1"/>
          </p:cNvSpPr>
          <p:nvPr>
            <p:ph type="title"/>
          </p:nvPr>
        </p:nvSpPr>
        <p:spPr>
          <a:xfrm>
            <a:off x="838200" y="365125"/>
            <a:ext cx="10515600" cy="1325563"/>
          </a:xfrm>
        </p:spPr>
        <p:txBody>
          <a:bodyPr>
            <a:normAutofit fontScale="90000"/>
          </a:bodyPr>
          <a:lstStyle/>
          <a:p>
            <a:pPr>
              <a:lnSpc>
                <a:spcPct val="80000"/>
              </a:lnSpc>
            </a:pPr>
            <a:r>
              <a:rPr lang="en-US" sz="3700" b="1" dirty="0">
                <a:latin typeface="Bell MT" panose="02020503060305020303" pitchFamily="18" charset="0"/>
              </a:rPr>
              <a:t>Helical Structures (e.g. alpha-helix) give rise to nonlinear interactions and are ubiquitous in biology</a:t>
            </a:r>
          </a:p>
        </p:txBody>
      </p:sp>
      <p:sp>
        <p:nvSpPr>
          <p:cNvPr id="3" name="Content Placeholder 2"/>
          <p:cNvSpPr>
            <a:spLocks noGrp="1"/>
          </p:cNvSpPr>
          <p:nvPr>
            <p:ph idx="1"/>
          </p:nvPr>
        </p:nvSpPr>
        <p:spPr>
          <a:xfrm>
            <a:off x="838200" y="2012865"/>
            <a:ext cx="4317322" cy="4164098"/>
          </a:xfrm>
        </p:spPr>
        <p:txBody>
          <a:bodyPr anchor="ctr">
            <a:normAutofit/>
          </a:bodyPr>
          <a:lstStyle/>
          <a:p>
            <a:r>
              <a:rPr lang="en-US" sz="2000" dirty="0">
                <a:solidFill>
                  <a:schemeClr val="bg1"/>
                </a:solidFill>
                <a:latin typeface="Bell MT" panose="02020503060305020303" pitchFamily="18" charset="0"/>
              </a:rPr>
              <a:t>Alpha-helix (Davydov soliton)</a:t>
            </a:r>
          </a:p>
          <a:p>
            <a:r>
              <a:rPr lang="en-US" sz="2000" dirty="0">
                <a:solidFill>
                  <a:schemeClr val="bg1"/>
                </a:solidFill>
                <a:latin typeface="Bell MT" panose="02020503060305020303" pitchFamily="18" charset="0"/>
              </a:rPr>
              <a:t>Tubulin (microtubules)</a:t>
            </a:r>
          </a:p>
          <a:p>
            <a:r>
              <a:rPr lang="en-US" sz="2000" dirty="0">
                <a:solidFill>
                  <a:schemeClr val="bg1"/>
                </a:solidFill>
                <a:latin typeface="Bell MT" panose="02020503060305020303" pitchFamily="18" charset="0"/>
              </a:rPr>
              <a:t>Ion channels</a:t>
            </a:r>
          </a:p>
          <a:p>
            <a:r>
              <a:rPr lang="en-US" sz="2000" dirty="0">
                <a:solidFill>
                  <a:schemeClr val="bg1"/>
                </a:solidFill>
                <a:latin typeface="Bell MT" panose="02020503060305020303" pitchFamily="18" charset="0"/>
              </a:rPr>
              <a:t>DNA</a:t>
            </a:r>
          </a:p>
          <a:p>
            <a:r>
              <a:rPr lang="en-US" sz="2000" dirty="0">
                <a:solidFill>
                  <a:schemeClr val="bg1"/>
                </a:solidFill>
                <a:latin typeface="Bell MT" panose="02020503060305020303" pitchFamily="18" charset="0"/>
              </a:rPr>
              <a:t>RNA</a:t>
            </a:r>
          </a:p>
        </p:txBody>
      </p:sp>
      <p:sp>
        <p:nvSpPr>
          <p:cNvPr id="5" name="TextBox 4"/>
          <p:cNvSpPr txBox="1"/>
          <p:nvPr/>
        </p:nvSpPr>
        <p:spPr>
          <a:xfrm>
            <a:off x="1112520" y="6282714"/>
            <a:ext cx="11216796" cy="830997"/>
          </a:xfrm>
          <a:prstGeom prst="rect">
            <a:avLst/>
          </a:prstGeom>
          <a:noFill/>
        </p:spPr>
        <p:txBody>
          <a:bodyPr wrap="square" rtlCol="0">
            <a:spAutoFit/>
          </a:bodyPr>
          <a:lstStyle/>
          <a:p>
            <a:r>
              <a:rPr lang="en-US" sz="1000" i="1" dirty="0">
                <a:solidFill>
                  <a:srgbClr val="FFFF00"/>
                </a:solidFill>
              </a:rPr>
              <a:t>Image of the alpha-helix structure ubiquitous in biological systems. Helical structures give rise to nonlinear </a:t>
            </a:r>
            <a:r>
              <a:rPr lang="en-US" sz="1000" i="1" u="sng" dirty="0">
                <a:solidFill>
                  <a:srgbClr val="FFFF00"/>
                </a:solidFill>
                <a:hlinkClick r:id="rId3"/>
              </a:rPr>
              <a:t>Hamiltonians</a:t>
            </a:r>
            <a:r>
              <a:rPr lang="en-US" sz="1000" i="1" dirty="0">
                <a:solidFill>
                  <a:srgbClr val="FFFF00"/>
                </a:solidFill>
              </a:rPr>
              <a:t> which, in turn, imply the Nonlinear Schrödinger equation. This has quasiparticle solutions – like the </a:t>
            </a:r>
            <a:r>
              <a:rPr lang="en-US" sz="1000" i="1" u="sng" dirty="0">
                <a:solidFill>
                  <a:srgbClr val="FFFF00"/>
                </a:solidFill>
                <a:hlinkClick r:id="rId4"/>
              </a:rPr>
              <a:t>Davydov soliton</a:t>
            </a:r>
            <a:r>
              <a:rPr lang="en-US" sz="1000" i="1" dirty="0">
                <a:solidFill>
                  <a:srgbClr val="FFFF00"/>
                </a:solidFill>
              </a:rPr>
              <a:t> that transports energy along the alpha-helix. The nonlinear Hamiltonian arises from transverse quantum states entangling with longitudinal phonon states. This nonlinearity of entangled particles (in the 3</a:t>
            </a:r>
            <a:r>
              <a:rPr lang="en-US" sz="1000" i="1" baseline="30000" dirty="0">
                <a:solidFill>
                  <a:srgbClr val="FFFF00"/>
                </a:solidFill>
              </a:rPr>
              <a:t>rd</a:t>
            </a:r>
            <a:r>
              <a:rPr lang="en-US" sz="1000" i="1" dirty="0">
                <a:solidFill>
                  <a:srgbClr val="FFFF00"/>
                </a:solidFill>
              </a:rPr>
              <a:t> person description) is dual to the mind’s eye (in the 1</a:t>
            </a:r>
            <a:r>
              <a:rPr lang="en-US" sz="1000" i="1" baseline="30000" dirty="0">
                <a:solidFill>
                  <a:srgbClr val="FFFF00"/>
                </a:solidFill>
              </a:rPr>
              <a:t>st</a:t>
            </a:r>
            <a:r>
              <a:rPr lang="en-US" sz="1000" i="1" dirty="0">
                <a:solidFill>
                  <a:srgbClr val="FFFF00"/>
                </a:solidFill>
              </a:rPr>
              <a:t> person, subjective description). This image is from </a:t>
            </a:r>
            <a:r>
              <a:rPr lang="en-US" sz="1000" i="1" u="sng" dirty="0">
                <a:solidFill>
                  <a:srgbClr val="FFFF00"/>
                </a:solidFill>
                <a:hlinkClick r:id="rId5"/>
              </a:rPr>
              <a:t>here</a:t>
            </a:r>
            <a:r>
              <a:rPr lang="en-US" sz="1000" i="1" dirty="0">
                <a:solidFill>
                  <a:srgbClr val="FFFF00"/>
                </a:solidFill>
              </a:rPr>
              <a:t>, image from </a:t>
            </a:r>
            <a:r>
              <a:rPr lang="en-US" sz="1000" i="1" u="sng" dirty="0" err="1">
                <a:solidFill>
                  <a:srgbClr val="FFFF00"/>
                </a:solidFill>
                <a:hlinkClick r:id="rId6"/>
              </a:rPr>
              <a:t>Voet</a:t>
            </a:r>
            <a:r>
              <a:rPr lang="en-US" sz="1000" i="1" u="sng" dirty="0">
                <a:solidFill>
                  <a:srgbClr val="FFFF00"/>
                </a:solidFill>
                <a:hlinkClick r:id="rId6"/>
              </a:rPr>
              <a:t>, </a:t>
            </a:r>
            <a:r>
              <a:rPr lang="en-US" sz="1000" i="1" u="sng" dirty="0" err="1">
                <a:solidFill>
                  <a:srgbClr val="FFFF00"/>
                </a:solidFill>
                <a:hlinkClick r:id="rId6"/>
              </a:rPr>
              <a:t>Voet</a:t>
            </a:r>
            <a:r>
              <a:rPr lang="en-US" sz="1000" i="1" u="sng" dirty="0">
                <a:solidFill>
                  <a:srgbClr val="FFFF00"/>
                </a:solidFill>
                <a:hlinkClick r:id="rId6"/>
              </a:rPr>
              <a:t> &amp; Pratt 2013, Figure 6.7</a:t>
            </a:r>
            <a:endParaRPr lang="en-US" sz="1000" dirty="0">
              <a:solidFill>
                <a:srgbClr val="FFFF00"/>
              </a:solidFill>
            </a:endParaRPr>
          </a:p>
          <a:p>
            <a:endParaRPr lang="en-US" dirty="0"/>
          </a:p>
        </p:txBody>
      </p:sp>
    </p:spTree>
    <p:extLst>
      <p:ext uri="{BB962C8B-B14F-4D97-AF65-F5344CB8AC3E}">
        <p14:creationId xmlns:p14="http://schemas.microsoft.com/office/powerpoint/2010/main" val="2327650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827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484632"/>
            <a:ext cx="3666744" cy="5739187"/>
          </a:xfrm>
          <a:prstGeom prst="roundRect">
            <a:avLst>
              <a:gd name="adj" fmla="val 0"/>
            </a:avLst>
          </a:prstGeom>
          <a:solidFill>
            <a:schemeClr val="bg1"/>
          </a:solidFill>
          <a:ln w="95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8484023" y="803049"/>
            <a:ext cx="2780781" cy="3083151"/>
          </a:xfrm>
          <a:prstGeom prst="rect">
            <a:avLst/>
          </a:prstGeom>
          <a:effectLst/>
        </p:spPr>
      </p:pic>
      <p:sp>
        <p:nvSpPr>
          <p:cNvPr id="2" name="Title 1"/>
          <p:cNvSpPr>
            <a:spLocks noGrp="1"/>
          </p:cNvSpPr>
          <p:nvPr>
            <p:ph type="title"/>
          </p:nvPr>
        </p:nvSpPr>
        <p:spPr>
          <a:xfrm>
            <a:off x="114832" y="330328"/>
            <a:ext cx="7491045" cy="1676603"/>
          </a:xfrm>
        </p:spPr>
        <p:txBody>
          <a:bodyPr>
            <a:normAutofit fontScale="90000"/>
          </a:bodyPr>
          <a:lstStyle/>
          <a:p>
            <a:r>
              <a:rPr lang="en-US" b="1" dirty="0">
                <a:latin typeface="Bell MT" panose="02020503060305020303" pitchFamily="18" charset="0"/>
              </a:rPr>
              <a:t>Nonlinear Schrödinger Equation Appears in Biological Systems</a:t>
            </a:r>
          </a:p>
        </p:txBody>
      </p:sp>
      <p:sp>
        <p:nvSpPr>
          <p:cNvPr id="3" name="Content Placeholder 2"/>
          <p:cNvSpPr>
            <a:spLocks noGrp="1"/>
          </p:cNvSpPr>
          <p:nvPr>
            <p:ph idx="1"/>
          </p:nvPr>
        </p:nvSpPr>
        <p:spPr>
          <a:xfrm>
            <a:off x="648931" y="2846390"/>
            <a:ext cx="6422848" cy="4011610"/>
          </a:xfrm>
        </p:spPr>
        <p:txBody>
          <a:bodyPr>
            <a:noAutofit/>
          </a:bodyPr>
          <a:lstStyle/>
          <a:p>
            <a:r>
              <a:rPr lang="en-US" sz="2400" dirty="0">
                <a:latin typeface="Bell MT" panose="02020503060305020303" pitchFamily="18" charset="0"/>
              </a:rPr>
              <a:t>Examples of known solutions to the NLSE in biological systems (quasiparticle solutions):</a:t>
            </a:r>
          </a:p>
          <a:p>
            <a:pPr lvl="1"/>
            <a:r>
              <a:rPr lang="en-US" dirty="0">
                <a:latin typeface="Bell MT" panose="02020503060305020303" pitchFamily="18" charset="0"/>
              </a:rPr>
              <a:t>Davydov solitons</a:t>
            </a:r>
          </a:p>
          <a:p>
            <a:pPr lvl="1"/>
            <a:r>
              <a:rPr lang="en-US" dirty="0">
                <a:latin typeface="Bell MT" panose="02020503060305020303" pitchFamily="18" charset="0"/>
              </a:rPr>
              <a:t>Fröhlich condensates</a:t>
            </a:r>
          </a:p>
          <a:p>
            <a:pPr lvl="1"/>
            <a:r>
              <a:rPr lang="en-US" dirty="0">
                <a:latin typeface="Bell MT" panose="02020503060305020303" pitchFamily="18" charset="0"/>
              </a:rPr>
              <a:t>Many more…</a:t>
            </a:r>
          </a:p>
          <a:p>
            <a:r>
              <a:rPr lang="en-US" sz="2400" dirty="0">
                <a:latin typeface="Bell MT" panose="02020503060305020303" pitchFamily="18" charset="0"/>
              </a:rPr>
              <a:t>If time dependence also non-linear, can solve </a:t>
            </a:r>
            <a:r>
              <a:rPr lang="en-US" sz="2400" b="1" dirty="0">
                <a:latin typeface="Bell MT" panose="02020503060305020303" pitchFamily="18" charset="0"/>
              </a:rPr>
              <a:t>NP-complete problems in polynomial time</a:t>
            </a:r>
          </a:p>
          <a:p>
            <a:r>
              <a:rPr lang="en-US" sz="2400" dirty="0">
                <a:latin typeface="Bell MT" panose="02020503060305020303" pitchFamily="18" charset="0"/>
              </a:rPr>
              <a:t>Other non-biological instance</a:t>
            </a:r>
          </a:p>
          <a:p>
            <a:pPr lvl="1"/>
            <a:r>
              <a:rPr lang="en-US" dirty="0">
                <a:latin typeface="Bell MT" panose="02020503060305020303" pitchFamily="18" charset="0"/>
              </a:rPr>
              <a:t>Bose-Einstein condensates</a:t>
            </a:r>
          </a:p>
          <a:p>
            <a:pPr lvl="2"/>
            <a:r>
              <a:rPr lang="en-US" sz="2400" dirty="0">
                <a:latin typeface="Bell MT" panose="02020503060305020303" pitchFamily="18" charset="0"/>
              </a:rPr>
              <a:t>Superfluid Helium – </a:t>
            </a:r>
            <a:r>
              <a:rPr lang="en-US" sz="2400" dirty="0" err="1">
                <a:latin typeface="Bell MT" panose="02020503060305020303" pitchFamily="18" charset="0"/>
              </a:rPr>
              <a:t>Angulons</a:t>
            </a:r>
            <a:endParaRPr lang="en-US" sz="3200" dirty="0">
              <a:latin typeface="Bell MT" panose="02020503060305020303" pitchFamily="18" charset="0"/>
            </a:endParaRPr>
          </a:p>
          <a:p>
            <a:pPr marL="0" indent="0">
              <a:buNone/>
            </a:pPr>
            <a:endParaRPr lang="en-US" sz="3200" dirty="0">
              <a:latin typeface="Bell MT" panose="02020503060305020303" pitchFamily="18" charset="0"/>
            </a:endParaRPr>
          </a:p>
        </p:txBody>
      </p:sp>
      <p:sp>
        <p:nvSpPr>
          <p:cNvPr id="5" name="AutoShape 2" descr="i\partial _{t}\psi =-{1 \over 2}\partial _{x}^{2}\psi +\kappa |\psi |^{2}\psi "/>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partial _{t}\psi =-{1 \over 2}\partial _{x}^{2}\psi +\kappa |\psi |^{2}\psi "/>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2130" y="3965650"/>
            <a:ext cx="2397369" cy="2010294"/>
          </a:xfrm>
          <a:prstGeom prst="rect">
            <a:avLst/>
          </a:prstGeom>
        </p:spPr>
      </p:pic>
      <p:pic>
        <p:nvPicPr>
          <p:cNvPr id="14" name="Picture 13" descr="A picture containing object, thing&#10;&#10;Description generated with very high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7771" y="1894346"/>
            <a:ext cx="3695700" cy="885825"/>
          </a:xfrm>
          <a:prstGeom prst="rect">
            <a:avLst/>
          </a:prstGeom>
        </p:spPr>
      </p:pic>
      <p:sp>
        <p:nvSpPr>
          <p:cNvPr id="15" name="TextBox 14"/>
          <p:cNvSpPr txBox="1"/>
          <p:nvPr/>
        </p:nvSpPr>
        <p:spPr>
          <a:xfrm>
            <a:off x="8023773" y="6311403"/>
            <a:ext cx="3934081" cy="461665"/>
          </a:xfrm>
          <a:prstGeom prst="rect">
            <a:avLst/>
          </a:prstGeom>
          <a:noFill/>
        </p:spPr>
        <p:txBody>
          <a:bodyPr wrap="square" rtlCol="0">
            <a:spAutoFit/>
          </a:bodyPr>
          <a:lstStyle/>
          <a:p>
            <a:r>
              <a:rPr lang="en-US" sz="1200" i="1" dirty="0"/>
              <a:t>Top: Davydov Solitons from Wikipedia, Bottom: “Breather interactions” from EPJ.org</a:t>
            </a:r>
          </a:p>
        </p:txBody>
      </p:sp>
    </p:spTree>
    <p:extLst>
      <p:ext uri="{BB962C8B-B14F-4D97-AF65-F5344CB8AC3E}">
        <p14:creationId xmlns:p14="http://schemas.microsoft.com/office/powerpoint/2010/main" val="4253483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33002" y="365125"/>
            <a:ext cx="10520702" cy="1325563"/>
          </a:xfrm>
        </p:spPr>
        <p:txBody>
          <a:bodyPr>
            <a:normAutofit/>
          </a:bodyPr>
          <a:lstStyle/>
          <a:p>
            <a:r>
              <a:rPr lang="en-US" dirty="0">
                <a:latin typeface="Bell MT" panose="02020503060305020303" pitchFamily="18" charset="0"/>
              </a:rPr>
              <a:t>Does this description agree with results from biology and neuroscience? – Yes!</a:t>
            </a:r>
          </a:p>
        </p:txBody>
      </p:sp>
      <p:sp>
        <p:nvSpPr>
          <p:cNvPr id="3" name="Content Placeholder 2"/>
          <p:cNvSpPr>
            <a:spLocks noGrp="1"/>
          </p:cNvSpPr>
          <p:nvPr>
            <p:ph idx="1"/>
          </p:nvPr>
        </p:nvSpPr>
        <p:spPr>
          <a:xfrm>
            <a:off x="838201" y="2022601"/>
            <a:ext cx="10515598" cy="4154361"/>
          </a:xfrm>
        </p:spPr>
        <p:txBody>
          <a:bodyPr>
            <a:normAutofit fontScale="85000" lnSpcReduction="20000"/>
          </a:bodyPr>
          <a:lstStyle/>
          <a:p>
            <a:r>
              <a:rPr lang="en-US" dirty="0">
                <a:latin typeface="Bell MT" panose="02020503060305020303" pitchFamily="18" charset="0"/>
              </a:rPr>
              <a:t>Patients can willfully override the RP and cancel predicted action</a:t>
            </a:r>
          </a:p>
          <a:p>
            <a:pPr lvl="1"/>
            <a:r>
              <a:rPr lang="en-US" sz="1900" dirty="0">
                <a:latin typeface="Bell MT" panose="02020503060305020303" pitchFamily="18" charset="0"/>
              </a:rPr>
              <a:t>Suggest something else is going on besides neurons</a:t>
            </a:r>
          </a:p>
          <a:p>
            <a:r>
              <a:rPr lang="en-US" dirty="0">
                <a:latin typeface="Bell MT" panose="02020503060305020303" pitchFamily="18" charset="0"/>
              </a:rPr>
              <a:t>Short-term (quantum) vs long-term (neurons) memory</a:t>
            </a:r>
          </a:p>
          <a:p>
            <a:r>
              <a:rPr lang="en-US" dirty="0">
                <a:latin typeface="Bell MT" panose="02020503060305020303" pitchFamily="18" charset="0"/>
              </a:rPr>
              <a:t>Highway Hypnosis</a:t>
            </a:r>
          </a:p>
          <a:p>
            <a:r>
              <a:rPr lang="en-US" dirty="0">
                <a:latin typeface="Bell MT" panose="02020503060305020303" pitchFamily="18" charset="0"/>
              </a:rPr>
              <a:t>Evidence shows deliberate, self-initiated randomized behavior in animals &amp; the mind’s eye of the fly (random to us could be choice to them)</a:t>
            </a:r>
          </a:p>
          <a:p>
            <a:r>
              <a:rPr lang="en-US" dirty="0">
                <a:latin typeface="Bell MT" panose="02020503060305020303" pitchFamily="18" charset="0"/>
              </a:rPr>
              <a:t>Top-down reasoning &amp; CAPTCHA (Completely Automated Public Turing Test to tell Computers and  Humans Apart)</a:t>
            </a:r>
          </a:p>
          <a:p>
            <a:r>
              <a:rPr lang="en-US" dirty="0">
                <a:latin typeface="Bell MT" panose="02020503060305020303" pitchFamily="18" charset="0"/>
              </a:rPr>
              <a:t>R.W. Sperry’s “split brain” experiments</a:t>
            </a:r>
          </a:p>
          <a:p>
            <a:r>
              <a:rPr lang="en-US" dirty="0">
                <a:latin typeface="Bell MT" panose="02020503060305020303" pitchFamily="18" charset="0"/>
              </a:rPr>
              <a:t>Evidence shows  a speed of free will of 100-200 </a:t>
            </a:r>
            <a:r>
              <a:rPr lang="en-US" dirty="0" err="1">
                <a:latin typeface="Bell MT" panose="02020503060305020303" pitchFamily="18" charset="0"/>
              </a:rPr>
              <a:t>millisec</a:t>
            </a:r>
            <a:r>
              <a:rPr lang="en-US" dirty="0">
                <a:latin typeface="Bell MT" panose="02020503060305020303" pitchFamily="18" charset="0"/>
              </a:rPr>
              <a:t> (the time to press a “button”)</a:t>
            </a:r>
          </a:p>
          <a:p>
            <a:r>
              <a:rPr lang="en-US" dirty="0">
                <a:latin typeface="Bell MT" panose="02020503060305020303" pitchFamily="18" charset="0"/>
              </a:rPr>
              <a:t>“The Brain is the keyboard of the mind” – Alan Wallace</a:t>
            </a:r>
          </a:p>
          <a:p>
            <a:endParaRPr lang="en-US" dirty="0">
              <a:latin typeface="Bell MT" panose="02020503060305020303" pitchFamily="18" charset="0"/>
            </a:endParaRPr>
          </a:p>
          <a:p>
            <a:endParaRPr lang="en-US" sz="2000" dirty="0"/>
          </a:p>
          <a:p>
            <a:pPr marL="0" indent="0">
              <a:buNone/>
            </a:pPr>
            <a:endParaRPr lang="en-US" sz="2000" dirty="0"/>
          </a:p>
          <a:p>
            <a:endParaRPr lang="en-US" sz="2000" dirty="0"/>
          </a:p>
          <a:p>
            <a:endParaRPr lang="en-US" sz="2000" dirty="0"/>
          </a:p>
          <a:p>
            <a:endParaRPr lang="en-US" sz="2000" dirty="0"/>
          </a:p>
          <a:p>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8281" y="1355086"/>
            <a:ext cx="849523" cy="1099382"/>
          </a:xfrm>
          <a:prstGeom prst="rect">
            <a:avLst/>
          </a:prstGeom>
        </p:spPr>
      </p:pic>
      <p:pic>
        <p:nvPicPr>
          <p:cNvPr id="14" name="Picture 13" descr="A sign on the side of a road&#10;&#10;Description generated with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6695" y="2695374"/>
            <a:ext cx="1488831" cy="1116623"/>
          </a:xfrm>
          <a:prstGeom prst="rect">
            <a:avLst/>
          </a:prstGeom>
        </p:spPr>
      </p:pic>
      <p:pic>
        <p:nvPicPr>
          <p:cNvPr id="20" name="Picture 19" descr="A picture containing text&#10;&#10;Description generated with very high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3704" y="499302"/>
            <a:ext cx="761808" cy="891477"/>
          </a:xfrm>
          <a:prstGeom prst="rect">
            <a:avLst/>
          </a:prstGeom>
        </p:spPr>
      </p:pic>
      <p:pic>
        <p:nvPicPr>
          <p:cNvPr id="22" name="Picture 21" descr="A picture containing thing&#10;&#10;Description generated with high confiden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5965" y="4484770"/>
            <a:ext cx="2353412" cy="447148"/>
          </a:xfrm>
          <a:prstGeom prst="rect">
            <a:avLst/>
          </a:prstGeom>
        </p:spPr>
      </p:pic>
    </p:spTree>
    <p:extLst>
      <p:ext uri="{BB962C8B-B14F-4D97-AF65-F5344CB8AC3E}">
        <p14:creationId xmlns:p14="http://schemas.microsoft.com/office/powerpoint/2010/main" val="392678718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631825"/>
            <a:ext cx="10515600" cy="1325563"/>
          </a:xfrm>
        </p:spPr>
        <p:txBody>
          <a:bodyPr>
            <a:normAutofit/>
          </a:bodyPr>
          <a:lstStyle/>
          <a:p>
            <a:r>
              <a:rPr lang="en-US" b="1" dirty="0">
                <a:latin typeface="Bell MT" panose="02020503060305020303" pitchFamily="18" charset="0"/>
              </a:rPr>
              <a:t>The Case Against Free Will:</a:t>
            </a:r>
          </a:p>
        </p:txBody>
      </p:sp>
      <p:sp>
        <p:nvSpPr>
          <p:cNvPr id="3" name="Content Placeholder 2"/>
          <p:cNvSpPr>
            <a:spLocks noGrp="1"/>
          </p:cNvSpPr>
          <p:nvPr>
            <p:ph idx="1"/>
          </p:nvPr>
        </p:nvSpPr>
        <p:spPr>
          <a:xfrm>
            <a:off x="838200" y="2057400"/>
            <a:ext cx="7345680" cy="4480560"/>
          </a:xfrm>
        </p:spPr>
        <p:txBody>
          <a:bodyPr>
            <a:normAutofit/>
          </a:bodyPr>
          <a:lstStyle/>
          <a:p>
            <a:r>
              <a:rPr lang="en-US" sz="2400" dirty="0">
                <a:latin typeface="Bell MT" panose="02020503060305020303" pitchFamily="18" charset="0"/>
              </a:rPr>
              <a:t>Experiments of Libet et. al. from the 1980’s show readiness potentials (RP) in the brain can predict action a few hundred milliseconds prior</a:t>
            </a:r>
          </a:p>
          <a:p>
            <a:pPr lvl="1"/>
            <a:r>
              <a:rPr lang="en-US" dirty="0">
                <a:latin typeface="Bell MT" panose="02020503060305020303" pitchFamily="18" charset="0"/>
              </a:rPr>
              <a:t>Moran Cerf TEDx video “Free Won’t” (2015)</a:t>
            </a:r>
          </a:p>
          <a:p>
            <a:pPr lvl="1"/>
            <a:r>
              <a:rPr lang="en-US" dirty="0">
                <a:latin typeface="Bell MT" panose="02020503060305020303" pitchFamily="18" charset="0"/>
              </a:rPr>
              <a:t>Fried et. al. (2010) – readings of individual neurons</a:t>
            </a:r>
          </a:p>
          <a:p>
            <a:pPr lvl="1"/>
            <a:r>
              <a:rPr lang="en-US" dirty="0" err="1">
                <a:latin typeface="Bell MT" panose="02020503060305020303" pitchFamily="18" charset="0"/>
              </a:rPr>
              <a:t>Soone</a:t>
            </a:r>
            <a:r>
              <a:rPr lang="en-US" dirty="0">
                <a:latin typeface="Bell MT" panose="02020503060305020303" pitchFamily="18" charset="0"/>
              </a:rPr>
              <a:t> et. al. (2008) – brain imagining</a:t>
            </a:r>
          </a:p>
          <a:p>
            <a:r>
              <a:rPr lang="en-US" sz="2400" dirty="0">
                <a:latin typeface="Bell MT" panose="02020503060305020303" pitchFamily="18" charset="0"/>
              </a:rPr>
              <a:t>Reductionist view </a:t>
            </a:r>
            <a:r>
              <a:rPr lang="en-US" sz="2400" i="1" dirty="0">
                <a:latin typeface="Bell MT" panose="02020503060305020303" pitchFamily="18" charset="0"/>
              </a:rPr>
              <a:t>extremely </a:t>
            </a:r>
            <a:r>
              <a:rPr lang="en-US" sz="2400" dirty="0">
                <a:latin typeface="Bell MT" panose="02020503060305020303" pitchFamily="18" charset="0"/>
              </a:rPr>
              <a:t> simple &amp; successful</a:t>
            </a:r>
          </a:p>
          <a:p>
            <a:pPr lvl="1"/>
            <a:r>
              <a:rPr lang="en-US" sz="2000" dirty="0">
                <a:latin typeface="Bell MT" panose="02020503060305020303" pitchFamily="18" charset="0"/>
              </a:rPr>
              <a:t>Pyramid where physics is the foundation on which chemistry, and then biology are built. Quantum effects tend to wash out as random noise, leaving determinism at the level of biological systems. Qualia of life “emerge” somehow from complex biological interactions but are not </a:t>
            </a:r>
            <a:r>
              <a:rPr lang="en-US" sz="2000" i="1" dirty="0">
                <a:latin typeface="Bell MT" panose="02020503060305020303" pitchFamily="18" charset="0"/>
              </a:rPr>
              <a:t>fundamental</a:t>
            </a:r>
            <a:r>
              <a:rPr lang="en-US" sz="2000" dirty="0">
                <a:latin typeface="Bell MT" panose="02020503060305020303" pitchFamily="18" charset="0"/>
              </a:rPr>
              <a:t>. </a:t>
            </a:r>
          </a:p>
        </p:txBody>
      </p:sp>
      <p:pic>
        <p:nvPicPr>
          <p:cNvPr id="6" name="Graphic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43067" y="2057400"/>
            <a:ext cx="3568182" cy="3414161"/>
          </a:xfrm>
          <a:prstGeom prst="rect">
            <a:avLst/>
          </a:prstGeom>
        </p:spPr>
      </p:pic>
      <p:sp>
        <p:nvSpPr>
          <p:cNvPr id="4" name="TextBox 3"/>
          <p:cNvSpPr txBox="1"/>
          <p:nvPr/>
        </p:nvSpPr>
        <p:spPr>
          <a:xfrm>
            <a:off x="7697491" y="5471561"/>
            <a:ext cx="4494510" cy="1477328"/>
          </a:xfrm>
          <a:prstGeom prst="rect">
            <a:avLst/>
          </a:prstGeom>
          <a:noFill/>
        </p:spPr>
        <p:txBody>
          <a:bodyPr wrap="square" rtlCol="0">
            <a:spAutoFit/>
          </a:bodyPr>
          <a:lstStyle/>
          <a:p>
            <a:r>
              <a:rPr lang="en-US" sz="1200" i="1" dirty="0"/>
              <a:t>The Standard Model of </a:t>
            </a:r>
            <a:r>
              <a:rPr lang="en-US" sz="1200" i="1" u="sng" dirty="0">
                <a:hlinkClick r:id="rId4" tooltip="Elementary particle"/>
              </a:rPr>
              <a:t>elementary particles</a:t>
            </a:r>
            <a:r>
              <a:rPr lang="en-US" sz="1200" i="1" dirty="0"/>
              <a:t> (more schematic depiction), with the three </a:t>
            </a:r>
            <a:r>
              <a:rPr lang="en-US" sz="1200" i="1" u="sng" dirty="0">
                <a:hlinkClick r:id="rId5" tooltip="Generation (particle physics)"/>
              </a:rPr>
              <a:t>generations of matter</a:t>
            </a:r>
            <a:r>
              <a:rPr lang="en-US" sz="1200" i="1" dirty="0"/>
              <a:t>, </a:t>
            </a:r>
            <a:r>
              <a:rPr lang="en-US" sz="1200" i="1" u="sng" dirty="0">
                <a:hlinkClick r:id="rId6" tooltip="Gauge boson"/>
              </a:rPr>
              <a:t>gauge bosons</a:t>
            </a:r>
            <a:r>
              <a:rPr lang="en-US" sz="1200" i="1" dirty="0"/>
              <a:t> in the fourth column, and the </a:t>
            </a:r>
            <a:r>
              <a:rPr lang="en-US" sz="1200" i="1" u="sng" dirty="0">
                <a:hlinkClick r:id="rId7" tooltip="Higgs boson"/>
              </a:rPr>
              <a:t>Higgs boson</a:t>
            </a:r>
            <a:r>
              <a:rPr lang="en-US" sz="1200" i="1" dirty="0"/>
              <a:t> in the fifth By </a:t>
            </a:r>
            <a:r>
              <a:rPr lang="en-US" sz="1200" i="1" dirty="0" err="1"/>
              <a:t>MissMJ</a:t>
            </a:r>
            <a:r>
              <a:rPr lang="en-US" sz="1200" i="1" dirty="0"/>
              <a:t> - Own work by uploader, PBS NOVA [1], </a:t>
            </a:r>
            <a:r>
              <a:rPr lang="en-US" sz="1200" i="1" dirty="0" err="1"/>
              <a:t>Fermilab</a:t>
            </a:r>
            <a:r>
              <a:rPr lang="en-US" sz="1200" i="1" dirty="0"/>
              <a:t>, Office of Science, United States Department of Energy, Particle Data Group, Public Domain via </a:t>
            </a:r>
            <a:r>
              <a:rPr lang="en-US" sz="1200" i="1" u="sng" dirty="0">
                <a:hlinkClick r:id="rId8"/>
              </a:rPr>
              <a:t>Wikipedia</a:t>
            </a:r>
            <a:endParaRPr lang="en-US" sz="1200" dirty="0"/>
          </a:p>
          <a:p>
            <a:endParaRPr lang="en-US" dirty="0"/>
          </a:p>
        </p:txBody>
      </p:sp>
    </p:spTree>
    <p:extLst>
      <p:ext uri="{BB962C8B-B14F-4D97-AF65-F5344CB8AC3E}">
        <p14:creationId xmlns:p14="http://schemas.microsoft.com/office/powerpoint/2010/main" val="1841480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33002" y="365125"/>
            <a:ext cx="10520702" cy="1325563"/>
          </a:xfrm>
        </p:spPr>
        <p:txBody>
          <a:bodyPr>
            <a:normAutofit/>
          </a:bodyPr>
          <a:lstStyle/>
          <a:p>
            <a:r>
              <a:rPr lang="en-US" sz="4100" dirty="0">
                <a:latin typeface="Bell MT" panose="02020503060305020303" pitchFamily="18" charset="0"/>
              </a:rPr>
              <a:t>You can willfully override the RP with your mind!</a:t>
            </a:r>
          </a:p>
        </p:txBody>
      </p:sp>
      <p:sp>
        <p:nvSpPr>
          <p:cNvPr id="3" name="Content Placeholder 2"/>
          <p:cNvSpPr>
            <a:spLocks noGrp="1"/>
          </p:cNvSpPr>
          <p:nvPr>
            <p:ph idx="1"/>
          </p:nvPr>
        </p:nvSpPr>
        <p:spPr>
          <a:xfrm>
            <a:off x="838201" y="2022601"/>
            <a:ext cx="10515598" cy="4154361"/>
          </a:xfrm>
        </p:spPr>
        <p:txBody>
          <a:bodyPr>
            <a:normAutofit/>
          </a:bodyPr>
          <a:lstStyle/>
          <a:p>
            <a:pPr>
              <a:lnSpc>
                <a:spcPct val="80000"/>
              </a:lnSpc>
            </a:pPr>
            <a:r>
              <a:rPr lang="en-US" sz="2000" dirty="0">
                <a:latin typeface="Bell MT" panose="02020503060305020303" pitchFamily="18" charset="0"/>
              </a:rPr>
              <a:t>“Point of No Return in Vetoing Self-Initiated Movements” by J. Haynes, B. Blankertz, and M. Schultze-Kraft</a:t>
            </a:r>
          </a:p>
          <a:p>
            <a:pPr lvl="1">
              <a:lnSpc>
                <a:spcPct val="80000"/>
              </a:lnSpc>
            </a:pPr>
            <a:r>
              <a:rPr lang="en-US" sz="2000" dirty="0">
                <a:latin typeface="Bell MT" panose="02020503060305020303" pitchFamily="18" charset="0"/>
              </a:rPr>
              <a:t>Patients played a game again a computer interfaced to read their EEG activity real time. </a:t>
            </a:r>
          </a:p>
          <a:p>
            <a:pPr lvl="1">
              <a:lnSpc>
                <a:spcPct val="80000"/>
              </a:lnSpc>
            </a:pPr>
            <a:r>
              <a:rPr lang="en-US" sz="2000" dirty="0">
                <a:latin typeface="Bell MT" panose="02020503060305020303" pitchFamily="18" charset="0"/>
              </a:rPr>
              <a:t>Results showed you can willfully override the RP and outdo prediction by the computer up to a point just before action</a:t>
            </a:r>
          </a:p>
          <a:p>
            <a:pPr>
              <a:lnSpc>
                <a:spcPct val="80000"/>
              </a:lnSpc>
            </a:pPr>
            <a:endParaRPr lang="en-US" sz="2000" dirty="0">
              <a:latin typeface="Bell MT" panose="02020503060305020303" pitchFamily="18" charset="0"/>
            </a:endParaRPr>
          </a:p>
          <a:p>
            <a:pPr>
              <a:lnSpc>
                <a:spcPct val="80000"/>
              </a:lnSpc>
            </a:pPr>
            <a:r>
              <a:rPr lang="en-US" sz="2000" dirty="0">
                <a:latin typeface="Bell MT" panose="02020503060305020303" pitchFamily="18" charset="0"/>
              </a:rPr>
              <a:t>Maybe this is focusing yourself onto the “game button”, making a weak measurement of yourself ,causing a buildup in the readiness potential (RP). But, playing the game recursively affects your preferences, your quantum probabilities, causing you to randomize your behavior and override the RP.</a:t>
            </a:r>
          </a:p>
          <a:p>
            <a:pPr>
              <a:lnSpc>
                <a:spcPct val="80000"/>
              </a:lnSpc>
            </a:pPr>
            <a:endParaRPr lang="en-US" sz="2000" dirty="0">
              <a:latin typeface="Bell MT" panose="02020503060305020303" pitchFamily="18" charset="0"/>
            </a:endParaRPr>
          </a:p>
          <a:p>
            <a:pPr>
              <a:lnSpc>
                <a:spcPct val="80000"/>
              </a:lnSpc>
            </a:pPr>
            <a:r>
              <a:rPr lang="en-US" sz="2000" dirty="0">
                <a:latin typeface="Bell MT" panose="02020503060305020303" pitchFamily="18" charset="0"/>
              </a:rPr>
              <a:t>All of this is consistent with Buddhist scholar Alan Wallace description of the brain as the “keyboard of the mind”</a:t>
            </a:r>
          </a:p>
          <a:p>
            <a:pPr marL="0" indent="0">
              <a:lnSpc>
                <a:spcPct val="80000"/>
              </a:lnSpc>
              <a:buNone/>
            </a:pPr>
            <a:endParaRPr lang="en-US" sz="1900" dirty="0"/>
          </a:p>
          <a:p>
            <a:pPr lvl="1">
              <a:lnSpc>
                <a:spcPct val="80000"/>
              </a:lnSpc>
            </a:pPr>
            <a:endParaRPr lang="en-US" sz="1900" dirty="0"/>
          </a:p>
        </p:txBody>
      </p:sp>
    </p:spTree>
    <p:extLst>
      <p:ext uri="{BB962C8B-B14F-4D97-AF65-F5344CB8AC3E}">
        <p14:creationId xmlns:p14="http://schemas.microsoft.com/office/powerpoint/2010/main" val="2643242230"/>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9781" y="2745736"/>
            <a:ext cx="3698803" cy="1366528"/>
          </a:xfrm>
          <a:solidFill>
            <a:schemeClr val="bg1">
              <a:alpha val="50000"/>
            </a:schemeClr>
          </a:solidFill>
          <a:ln w="25400" cap="sq">
            <a:solidFill>
              <a:schemeClr val="tx1"/>
            </a:solidFill>
            <a:miter lim="800000"/>
          </a:ln>
        </p:spPr>
        <p:txBody>
          <a:bodyPr>
            <a:normAutofit/>
          </a:bodyPr>
          <a:lstStyle/>
          <a:p>
            <a:pPr algn="ctr"/>
            <a:r>
              <a:rPr lang="en-US" sz="3200" dirty="0">
                <a:latin typeface="Bell MT" panose="02020503060305020303" pitchFamily="18" charset="0"/>
              </a:rPr>
              <a:t>Speed of Free Will</a:t>
            </a:r>
          </a:p>
        </p:txBody>
      </p:sp>
      <p:sp>
        <p:nvSpPr>
          <p:cNvPr id="3" name="Content Placeholder 2"/>
          <p:cNvSpPr>
            <a:spLocks noGrp="1"/>
          </p:cNvSpPr>
          <p:nvPr>
            <p:ph idx="1"/>
          </p:nvPr>
        </p:nvSpPr>
        <p:spPr>
          <a:xfrm>
            <a:off x="6049182" y="802638"/>
            <a:ext cx="5408696" cy="5252722"/>
          </a:xfrm>
        </p:spPr>
        <p:txBody>
          <a:bodyPr anchor="ctr">
            <a:normAutofit/>
          </a:bodyPr>
          <a:lstStyle/>
          <a:p>
            <a:r>
              <a:rPr lang="en-US" sz="2400" dirty="0">
                <a:solidFill>
                  <a:schemeClr val="bg1"/>
                </a:solidFill>
                <a:latin typeface="Bell MT" panose="02020503060305020303" pitchFamily="18" charset="0"/>
              </a:rPr>
              <a:t>In a paper entitled “The Speed of Free Will” by T. Horowitz, J. Wolfe, et. al. the authors compare the time required for subjects to voluntarily shift their attention, versus stimulus driven shifts.</a:t>
            </a:r>
          </a:p>
          <a:p>
            <a:r>
              <a:rPr lang="en-US" sz="2400" dirty="0">
                <a:solidFill>
                  <a:schemeClr val="bg1"/>
                </a:solidFill>
                <a:latin typeface="Bell MT" panose="02020503060305020303" pitchFamily="18" charset="0"/>
              </a:rPr>
              <a:t>The former tend to take about 100-200 milliseconds longer suggesting a speed of free will</a:t>
            </a:r>
          </a:p>
          <a:p>
            <a:r>
              <a:rPr lang="en-US" sz="2400" dirty="0">
                <a:solidFill>
                  <a:schemeClr val="bg1"/>
                </a:solidFill>
                <a:latin typeface="Bell MT" panose="02020503060305020303" pitchFamily="18" charset="0"/>
              </a:rPr>
              <a:t>This may be the time it takes to focus your mind’s eye, press a “button” and initiate action</a:t>
            </a:r>
          </a:p>
        </p:txBody>
      </p:sp>
    </p:spTree>
    <p:extLst>
      <p:ext uri="{BB962C8B-B14F-4D97-AF65-F5344CB8AC3E}">
        <p14:creationId xmlns:p14="http://schemas.microsoft.com/office/powerpoint/2010/main" val="251594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2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07030"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 y="1211312"/>
            <a:ext cx="3425957" cy="4434895"/>
          </a:xfrm>
          <a:prstGeom prst="rect">
            <a:avLst/>
          </a:prstGeom>
        </p:spPr>
      </p:pic>
      <p:sp>
        <p:nvSpPr>
          <p:cNvPr id="2" name="Title 1"/>
          <p:cNvSpPr>
            <a:spLocks noGrp="1"/>
          </p:cNvSpPr>
          <p:nvPr>
            <p:ph type="title"/>
          </p:nvPr>
        </p:nvSpPr>
        <p:spPr>
          <a:xfrm>
            <a:off x="4384039" y="365125"/>
            <a:ext cx="7164493" cy="1325563"/>
          </a:xfrm>
        </p:spPr>
        <p:txBody>
          <a:bodyPr>
            <a:normAutofit/>
          </a:bodyPr>
          <a:lstStyle/>
          <a:p>
            <a:r>
              <a:rPr lang="en-US" dirty="0">
                <a:solidFill>
                  <a:schemeClr val="bg1"/>
                </a:solidFill>
                <a:latin typeface="Bell MT" panose="02020503060305020303" pitchFamily="18" charset="0"/>
              </a:rPr>
              <a:t>Short-term vs. Long-term Memory</a:t>
            </a:r>
          </a:p>
        </p:txBody>
      </p:sp>
      <p:sp>
        <p:nvSpPr>
          <p:cNvPr id="3" name="Content Placeholder 2"/>
          <p:cNvSpPr>
            <a:spLocks noGrp="1"/>
          </p:cNvSpPr>
          <p:nvPr>
            <p:ph idx="1"/>
          </p:nvPr>
        </p:nvSpPr>
        <p:spPr>
          <a:xfrm>
            <a:off x="4387515" y="2022601"/>
            <a:ext cx="7161017" cy="4154361"/>
          </a:xfrm>
        </p:spPr>
        <p:txBody>
          <a:bodyPr>
            <a:normAutofit fontScale="92500" lnSpcReduction="20000"/>
          </a:bodyPr>
          <a:lstStyle/>
          <a:p>
            <a:pPr>
              <a:lnSpc>
                <a:spcPct val="80000"/>
              </a:lnSpc>
            </a:pPr>
            <a:r>
              <a:rPr lang="en-US" sz="2000" dirty="0">
                <a:solidFill>
                  <a:schemeClr val="bg1"/>
                </a:solidFill>
                <a:latin typeface="Bell MT" panose="02020503060305020303" pitchFamily="18" charset="0"/>
              </a:rPr>
              <a:t>Short term typically lasts for about 18-30 seconds, while long term last much longer - such as the life of the organism</a:t>
            </a:r>
          </a:p>
          <a:p>
            <a:pPr>
              <a:lnSpc>
                <a:spcPct val="80000"/>
              </a:lnSpc>
            </a:pPr>
            <a:r>
              <a:rPr lang="en-US" sz="2000" dirty="0">
                <a:solidFill>
                  <a:schemeClr val="bg1"/>
                </a:solidFill>
                <a:latin typeface="Bell MT" panose="02020503060305020303" pitchFamily="18" charset="0"/>
              </a:rPr>
              <a:t>One reason for the distinction: patients suffering from anterograde amnesia can form short term memories but not long term ones</a:t>
            </a:r>
          </a:p>
          <a:p>
            <a:pPr>
              <a:lnSpc>
                <a:spcPct val="80000"/>
              </a:lnSpc>
            </a:pPr>
            <a:r>
              <a:rPr lang="en-US" sz="2000" dirty="0">
                <a:solidFill>
                  <a:schemeClr val="bg1"/>
                </a:solidFill>
                <a:latin typeface="Bell MT" panose="02020503060305020303" pitchFamily="18" charset="0"/>
              </a:rPr>
              <a:t>Also, certain types of “distraction tasks” can affect one form of memory but not the other</a:t>
            </a:r>
          </a:p>
          <a:p>
            <a:pPr>
              <a:lnSpc>
                <a:spcPct val="80000"/>
              </a:lnSpc>
            </a:pPr>
            <a:r>
              <a:rPr lang="en-US" sz="2000" dirty="0">
                <a:solidFill>
                  <a:schemeClr val="bg1"/>
                </a:solidFill>
                <a:latin typeface="Bell MT" panose="02020503060305020303" pitchFamily="18" charset="0"/>
              </a:rPr>
              <a:t>Hebbian principles say that neurons that “fire together wire together”</a:t>
            </a:r>
          </a:p>
          <a:p>
            <a:pPr>
              <a:lnSpc>
                <a:spcPct val="80000"/>
              </a:lnSpc>
            </a:pPr>
            <a:r>
              <a:rPr lang="en-US" sz="2000" dirty="0">
                <a:solidFill>
                  <a:schemeClr val="bg1"/>
                </a:solidFill>
                <a:latin typeface="Bell MT" panose="02020503060305020303" pitchFamily="18" charset="0"/>
              </a:rPr>
              <a:t>Could a quantum ticker-tape of information (e.g. solitons) being flowing through the brain? Since it is in an eigenstate it would flow through the same channels again, and again transferring short-term quantum memory to long-term memory in neuron connections.</a:t>
            </a:r>
          </a:p>
          <a:p>
            <a:pPr>
              <a:lnSpc>
                <a:spcPct val="80000"/>
              </a:lnSpc>
            </a:pPr>
            <a:r>
              <a:rPr lang="en-US" sz="2000" dirty="0">
                <a:solidFill>
                  <a:schemeClr val="bg1"/>
                </a:solidFill>
                <a:latin typeface="Bell MT" panose="02020503060305020303" pitchFamily="18" charset="0"/>
              </a:rPr>
              <a:t>Evidence shows even patients with amnesia can form long term memories if they can keep short-term ones “in mind” - in “Delaying Interference Enhances Memory Consolidation in Amnesic Patients” by M. Dewar et. al. (2010) </a:t>
            </a:r>
          </a:p>
          <a:p>
            <a:pPr>
              <a:lnSpc>
                <a:spcPct val="80000"/>
              </a:lnSpc>
            </a:pPr>
            <a:r>
              <a:rPr lang="en-US" sz="2600" dirty="0">
                <a:solidFill>
                  <a:schemeClr val="bg1"/>
                </a:solidFill>
                <a:latin typeface="Bell MT" panose="02020503060305020303" pitchFamily="18" charset="0"/>
              </a:rPr>
              <a:t>Need a way to entangle neighboring helical biomolecules – no theoretical approach yet!</a:t>
            </a:r>
          </a:p>
          <a:p>
            <a:pPr>
              <a:lnSpc>
                <a:spcPct val="80000"/>
              </a:lnSpc>
            </a:pPr>
            <a:endParaRPr lang="en-US" sz="2000" dirty="0">
              <a:solidFill>
                <a:schemeClr val="bg1"/>
              </a:solidFill>
              <a:latin typeface="Bell MT" panose="02020503060305020303" pitchFamily="18" charset="0"/>
            </a:endParaRPr>
          </a:p>
        </p:txBody>
      </p:sp>
    </p:spTree>
    <p:extLst>
      <p:ext uri="{BB962C8B-B14F-4D97-AF65-F5344CB8AC3E}">
        <p14:creationId xmlns:p14="http://schemas.microsoft.com/office/powerpoint/2010/main" val="1940616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441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946169" y="481265"/>
            <a:ext cx="2212848" cy="1880508"/>
          </a:xfrm>
          <a:prstGeom prst="rect">
            <a:avLst/>
          </a:prstGeom>
          <a:solidFill>
            <a:srgbClr val="73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51051" y="3509435"/>
            <a:ext cx="2212848" cy="2857076"/>
          </a:xfrm>
          <a:prstGeom prst="rect">
            <a:avLst/>
          </a:prstGeom>
          <a:solidFill>
            <a:srgbClr val="73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0677" y="485775"/>
            <a:ext cx="2203222" cy="28627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3561" y="2514599"/>
            <a:ext cx="2783884" cy="38519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08782" y="1701532"/>
            <a:ext cx="4572000" cy="0"/>
          </a:xfrm>
          <a:prstGeom prst="line">
            <a:avLst/>
          </a:prstGeom>
          <a:ln>
            <a:solidFill>
              <a:srgbClr val="441D4C"/>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5635" y="2837785"/>
            <a:ext cx="2459736" cy="318412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5643" y="695715"/>
            <a:ext cx="1883664" cy="2438400"/>
          </a:xfrm>
          <a:prstGeom prst="rect">
            <a:avLst/>
          </a:prstGeom>
        </p:spPr>
      </p:pic>
      <p:sp>
        <p:nvSpPr>
          <p:cNvPr id="2" name="Title 1"/>
          <p:cNvSpPr>
            <a:spLocks noGrp="1"/>
          </p:cNvSpPr>
          <p:nvPr>
            <p:ph type="title"/>
          </p:nvPr>
        </p:nvSpPr>
        <p:spPr>
          <a:xfrm>
            <a:off x="838200" y="365125"/>
            <a:ext cx="4981734" cy="1212315"/>
          </a:xfrm>
        </p:spPr>
        <p:txBody>
          <a:bodyPr anchor="b">
            <a:normAutofit/>
          </a:bodyPr>
          <a:lstStyle/>
          <a:p>
            <a:r>
              <a:rPr lang="en-US" sz="4000" b="1" dirty="0">
                <a:latin typeface="Bell MT" panose="02020503060305020303" pitchFamily="18" charset="0"/>
              </a:rPr>
              <a:t>Sperry’s Split Brain Experiments (1964)</a:t>
            </a:r>
          </a:p>
        </p:txBody>
      </p:sp>
      <p:sp>
        <p:nvSpPr>
          <p:cNvPr id="3" name="Content Placeholder 2"/>
          <p:cNvSpPr>
            <a:spLocks noGrp="1"/>
          </p:cNvSpPr>
          <p:nvPr>
            <p:ph idx="1"/>
          </p:nvPr>
        </p:nvSpPr>
        <p:spPr>
          <a:xfrm>
            <a:off x="838200" y="1863969"/>
            <a:ext cx="4981734" cy="4312994"/>
          </a:xfrm>
        </p:spPr>
        <p:txBody>
          <a:bodyPr>
            <a:normAutofit lnSpcReduction="10000"/>
          </a:bodyPr>
          <a:lstStyle/>
          <a:p>
            <a:pPr>
              <a:buClr>
                <a:srgbClr val="441D4C"/>
              </a:buClr>
            </a:pPr>
            <a:r>
              <a:rPr lang="en-US" sz="2000" dirty="0">
                <a:latin typeface="Bell MT" panose="02020503060305020303" pitchFamily="18" charset="0"/>
              </a:rPr>
              <a:t>Corpus Callosum connects the two hemispheres of the brain</a:t>
            </a:r>
          </a:p>
          <a:p>
            <a:pPr>
              <a:buClr>
                <a:srgbClr val="441D4C"/>
              </a:buClr>
            </a:pPr>
            <a:r>
              <a:rPr lang="en-US" sz="2000" dirty="0">
                <a:latin typeface="Bell MT" panose="02020503060305020303" pitchFamily="18" charset="0"/>
              </a:rPr>
              <a:t>Surgically severed to halt epileptic seizures in patients</a:t>
            </a:r>
          </a:p>
          <a:p>
            <a:pPr>
              <a:buClr>
                <a:srgbClr val="441D4C"/>
              </a:buClr>
            </a:pPr>
            <a:r>
              <a:rPr lang="en-US" sz="2000" dirty="0">
                <a:latin typeface="Bell MT" panose="02020503060305020303" pitchFamily="18" charset="0"/>
              </a:rPr>
              <a:t>R. Sperry observed that “it was thought each hemisphere were a separate mental domain operating with complete disregard- indeed, a complete lack of awareness – of what went on in the other”</a:t>
            </a:r>
          </a:p>
          <a:p>
            <a:pPr>
              <a:buClr>
                <a:srgbClr val="441D4C"/>
              </a:buClr>
            </a:pPr>
            <a:r>
              <a:rPr lang="en-US" sz="2000" dirty="0">
                <a:latin typeface="Bell MT" panose="02020503060305020303" pitchFamily="18" charset="0"/>
              </a:rPr>
              <a:t>Corpus Callosum “had the important function of allowing the two hemispheres to share learning and memory”</a:t>
            </a:r>
          </a:p>
          <a:p>
            <a:pPr>
              <a:buClr>
                <a:srgbClr val="441D4C"/>
              </a:buClr>
            </a:pPr>
            <a:r>
              <a:rPr lang="en-US" sz="2000" dirty="0">
                <a:latin typeface="Bell MT" panose="02020503060305020303" pitchFamily="18" charset="0"/>
              </a:rPr>
              <a:t>You may have felt your dominant eye when aiming a bow and arrow</a:t>
            </a:r>
          </a:p>
        </p:txBody>
      </p:sp>
    </p:spTree>
    <p:extLst>
      <p:ext uri="{BB962C8B-B14F-4D97-AF65-F5344CB8AC3E}">
        <p14:creationId xmlns:p14="http://schemas.microsoft.com/office/powerpoint/2010/main" val="4125944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7" name="Picture 6" descr="A sign on the side of a road&#10;&#10;Description generated with high confidence"/>
          <p:cNvPicPr>
            <a:picLocks noChangeAspect="1"/>
          </p:cNvPicPr>
          <p:nvPr/>
        </p:nvPicPr>
        <p:blipFill rotWithShape="1">
          <a:blip r:embed="rId2">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sp>
        <p:nvSpPr>
          <p:cNvPr id="14" name="Down Arrow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190501"/>
            <a:ext cx="2886075" cy="2486024"/>
          </a:xfrm>
          <a:noFill/>
        </p:spPr>
        <p:txBody>
          <a:bodyPr vert="horz" lIns="91440" tIns="45720" rIns="91440" bIns="45720" rtlCol="0" anchor="ctr">
            <a:normAutofit/>
          </a:bodyPr>
          <a:lstStyle/>
          <a:p>
            <a:pPr algn="ctr"/>
            <a:r>
              <a:rPr lang="en-US" sz="3600">
                <a:solidFill>
                  <a:schemeClr val="bg1"/>
                </a:solidFill>
              </a:rPr>
              <a:t>Highway Hypnosis</a:t>
            </a:r>
          </a:p>
        </p:txBody>
      </p:sp>
    </p:spTree>
    <p:extLst>
      <p:ext uri="{BB962C8B-B14F-4D97-AF65-F5344CB8AC3E}">
        <p14:creationId xmlns:p14="http://schemas.microsoft.com/office/powerpoint/2010/main" val="3593440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2192000" cy="5166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b="1" dirty="0">
                <a:solidFill>
                  <a:schemeClr val="bg1">
                    <a:lumMod val="95000"/>
                    <a:lumOff val="5000"/>
                  </a:schemeClr>
                </a:solidFill>
                <a:latin typeface="Bell MT" panose="02020503060305020303" pitchFamily="18" charset="0"/>
              </a:rPr>
              <a:t>Top-Down Reasoning</a:t>
            </a:r>
          </a:p>
        </p:txBody>
      </p:sp>
      <p:sp>
        <p:nvSpPr>
          <p:cNvPr id="3" name="Content Placeholder 2"/>
          <p:cNvSpPr>
            <a:spLocks noGrp="1"/>
          </p:cNvSpPr>
          <p:nvPr>
            <p:ph idx="1"/>
          </p:nvPr>
        </p:nvSpPr>
        <p:spPr>
          <a:xfrm>
            <a:off x="838200" y="2015406"/>
            <a:ext cx="4736123" cy="4065986"/>
          </a:xfrm>
        </p:spPr>
        <p:txBody>
          <a:bodyPr anchor="ctr">
            <a:normAutofit/>
          </a:bodyPr>
          <a:lstStyle/>
          <a:p>
            <a:r>
              <a:rPr lang="en-US" sz="2000" dirty="0">
                <a:latin typeface="Bell MT" panose="02020503060305020303" pitchFamily="18" charset="0"/>
              </a:rPr>
              <a:t>Computers and humans have similar visual recognition ability when only given a split second to look at an image</a:t>
            </a:r>
          </a:p>
          <a:p>
            <a:r>
              <a:rPr lang="en-US" sz="2000" dirty="0">
                <a:latin typeface="Bell MT" panose="02020503060305020303" pitchFamily="18" charset="0"/>
              </a:rPr>
              <a:t>But, on difficult images, like this CAPTCHA, people can invoke top-down reason which machines cannot replicate</a:t>
            </a:r>
          </a:p>
          <a:p>
            <a:r>
              <a:rPr lang="en-US" sz="2000" dirty="0">
                <a:latin typeface="Bell MT" panose="02020503060305020303" pitchFamily="18" charset="0"/>
              </a:rPr>
              <a:t>Is top-down reasoning invoking the mind’s eye, the quantum self to solve these recognition problems?</a:t>
            </a:r>
          </a:p>
          <a:p>
            <a:endParaRPr lang="en-US" sz="2000" dirty="0"/>
          </a:p>
        </p:txBody>
      </p:sp>
      <p:pic>
        <p:nvPicPr>
          <p:cNvPr id="7" name="Picture 6" descr="A picture containing thing&#10;&#10;Description generated with high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4323" y="3381376"/>
            <a:ext cx="6349505" cy="1206406"/>
          </a:xfrm>
          <a:prstGeom prst="rect">
            <a:avLst/>
          </a:prstGeom>
        </p:spPr>
      </p:pic>
    </p:spTree>
    <p:extLst>
      <p:ext uri="{BB962C8B-B14F-4D97-AF65-F5344CB8AC3E}">
        <p14:creationId xmlns:p14="http://schemas.microsoft.com/office/powerpoint/2010/main" val="2689153970"/>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631825"/>
            <a:ext cx="10515600" cy="1325563"/>
          </a:xfrm>
        </p:spPr>
        <p:txBody>
          <a:bodyPr>
            <a:normAutofit/>
          </a:bodyPr>
          <a:lstStyle/>
          <a:p>
            <a:r>
              <a:rPr lang="en-US" dirty="0">
                <a:latin typeface="Bell MT" panose="02020503060305020303" pitchFamily="18" charset="0"/>
              </a:rPr>
              <a:t>Free Will in Animal Species</a:t>
            </a:r>
          </a:p>
        </p:txBody>
      </p:sp>
      <p:sp>
        <p:nvSpPr>
          <p:cNvPr id="3" name="Content Placeholder 2"/>
          <p:cNvSpPr>
            <a:spLocks noGrp="1"/>
          </p:cNvSpPr>
          <p:nvPr>
            <p:ph idx="1"/>
          </p:nvPr>
        </p:nvSpPr>
        <p:spPr>
          <a:xfrm>
            <a:off x="838200" y="2057400"/>
            <a:ext cx="10515600" cy="3871762"/>
          </a:xfrm>
        </p:spPr>
        <p:txBody>
          <a:bodyPr>
            <a:normAutofit/>
          </a:bodyPr>
          <a:lstStyle/>
          <a:p>
            <a:pPr marL="0" indent="0">
              <a:buNone/>
            </a:pPr>
            <a:r>
              <a:rPr lang="en-US" sz="2400" dirty="0">
                <a:latin typeface="Bell MT" panose="02020503060305020303" pitchFamily="18" charset="0"/>
              </a:rPr>
              <a:t>In “Toward a scientific concept of free will as a biological trait: spontaneous actions and decision-making in invertebrates” by B. Brembs (2010):</a:t>
            </a:r>
          </a:p>
          <a:p>
            <a:r>
              <a:rPr lang="en-US" sz="2400" dirty="0">
                <a:latin typeface="Bell MT" panose="02020503060305020303" pitchFamily="18" charset="0"/>
              </a:rPr>
              <a:t>Animal behavior is self-initiated: different responses even though the environment is the same</a:t>
            </a:r>
          </a:p>
          <a:p>
            <a:r>
              <a:rPr lang="en-US" sz="2400" dirty="0">
                <a:latin typeface="Bell MT" panose="02020503060305020303" pitchFamily="18" charset="0"/>
              </a:rPr>
              <a:t>“A neuronal amplification process has been directly observed in the barrel cortex of rodents.” – Noise? Or, the choices of a quantum entangled system?</a:t>
            </a:r>
          </a:p>
          <a:p>
            <a:r>
              <a:rPr lang="en-US" sz="2400" dirty="0">
                <a:latin typeface="Bell MT" panose="02020503060305020303" pitchFamily="18" charset="0"/>
              </a:rPr>
              <a:t>“Flies can actively shift their focus of attention restricting behavioral responses to parts of the visual field”</a:t>
            </a:r>
          </a:p>
          <a:p>
            <a:endParaRPr lang="en-US" sz="2400" dirty="0">
              <a:latin typeface="Bell MT" panose="02020503060305020303" pitchFamily="18" charset="0"/>
            </a:endParaRPr>
          </a:p>
        </p:txBody>
      </p:sp>
    </p:spTree>
    <p:extLst>
      <p:ext uri="{BB962C8B-B14F-4D97-AF65-F5344CB8AC3E}">
        <p14:creationId xmlns:p14="http://schemas.microsoft.com/office/powerpoint/2010/main" val="2266100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US" dirty="0">
                <a:solidFill>
                  <a:schemeClr val="accent1"/>
                </a:solidFill>
                <a:latin typeface="Bell MT" panose="02020503060305020303" pitchFamily="18" charset="0"/>
              </a:rPr>
              <a:t>So, what do we have?</a:t>
            </a:r>
          </a:p>
        </p:txBody>
      </p:sp>
      <p:sp>
        <p:nvSpPr>
          <p:cNvPr id="3" name="Content Placeholder 2"/>
          <p:cNvSpPr>
            <a:spLocks noGrp="1"/>
          </p:cNvSpPr>
          <p:nvPr>
            <p:ph idx="1"/>
          </p:nvPr>
        </p:nvSpPr>
        <p:spPr>
          <a:xfrm>
            <a:off x="4976031" y="594360"/>
            <a:ext cx="6377769" cy="6370320"/>
          </a:xfrm>
        </p:spPr>
        <p:txBody>
          <a:bodyPr anchor="ctr">
            <a:noAutofit/>
          </a:bodyPr>
          <a:lstStyle/>
          <a:p>
            <a:pPr>
              <a:lnSpc>
                <a:spcPct val="80000"/>
              </a:lnSpc>
            </a:pPr>
            <a:r>
              <a:rPr lang="en-US" sz="2000" dirty="0">
                <a:latin typeface="Bell MT" panose="02020503060305020303" pitchFamily="18" charset="0"/>
              </a:rPr>
              <a:t>A compelling story where we assume a 1</a:t>
            </a:r>
            <a:r>
              <a:rPr lang="en-US" sz="2000" baseline="30000" dirty="0">
                <a:latin typeface="Bell MT" panose="02020503060305020303" pitchFamily="18" charset="0"/>
              </a:rPr>
              <a:t>st</a:t>
            </a:r>
            <a:r>
              <a:rPr lang="en-US" sz="2000" dirty="0">
                <a:latin typeface="Bell MT" panose="02020503060305020303" pitchFamily="18" charset="0"/>
              </a:rPr>
              <a:t> person perspective in fundamental particles and that quantum probabilities in the 3</a:t>
            </a:r>
            <a:r>
              <a:rPr lang="en-US" sz="2000" baseline="30000" dirty="0">
                <a:latin typeface="Bell MT" panose="02020503060305020303" pitchFamily="18" charset="0"/>
              </a:rPr>
              <a:t>rd</a:t>
            </a:r>
            <a:r>
              <a:rPr lang="en-US" sz="2000" dirty="0">
                <a:latin typeface="Bell MT" panose="02020503060305020303" pitchFamily="18" charset="0"/>
              </a:rPr>
              <a:t> person are dual to preferences in the 1</a:t>
            </a:r>
            <a:r>
              <a:rPr lang="en-US" sz="2000" baseline="30000" dirty="0">
                <a:latin typeface="Bell MT" panose="02020503060305020303" pitchFamily="18" charset="0"/>
              </a:rPr>
              <a:t>st</a:t>
            </a:r>
            <a:r>
              <a:rPr lang="en-US" sz="2000" dirty="0">
                <a:latin typeface="Bell MT" panose="02020503060305020303" pitchFamily="18" charset="0"/>
              </a:rPr>
              <a:t>:</a:t>
            </a:r>
          </a:p>
          <a:p>
            <a:pPr>
              <a:lnSpc>
                <a:spcPct val="80000"/>
              </a:lnSpc>
            </a:pPr>
            <a:r>
              <a:rPr lang="en-US" sz="2000" dirty="0">
                <a:latin typeface="Bell MT" panose="02020503060305020303" pitchFamily="18" charset="0"/>
              </a:rPr>
              <a:t>From that, we get:</a:t>
            </a:r>
          </a:p>
          <a:p>
            <a:pPr lvl="1">
              <a:lnSpc>
                <a:spcPct val="80000"/>
              </a:lnSpc>
            </a:pPr>
            <a:r>
              <a:rPr lang="en-US" sz="2000" dirty="0">
                <a:latin typeface="Bell MT" panose="02020503060305020303" pitchFamily="18" charset="0"/>
              </a:rPr>
              <a:t>The natural emergence of short-term, quantum memory</a:t>
            </a:r>
          </a:p>
          <a:p>
            <a:pPr lvl="1">
              <a:lnSpc>
                <a:spcPct val="80000"/>
              </a:lnSpc>
            </a:pPr>
            <a:r>
              <a:rPr lang="en-US" sz="2000" dirty="0">
                <a:latin typeface="Bell MT" panose="02020503060305020303" pitchFamily="18" charset="0"/>
              </a:rPr>
              <a:t>An idea of what the Mind’s eye is and where it came from</a:t>
            </a:r>
          </a:p>
          <a:p>
            <a:pPr lvl="1">
              <a:lnSpc>
                <a:spcPct val="80000"/>
              </a:lnSpc>
            </a:pPr>
            <a:r>
              <a:rPr lang="en-US" sz="2000" dirty="0">
                <a:latin typeface="Bell MT" panose="02020503060305020303" pitchFamily="18" charset="0"/>
              </a:rPr>
              <a:t>A source for our feeling of Oneness</a:t>
            </a:r>
          </a:p>
          <a:p>
            <a:pPr lvl="1">
              <a:lnSpc>
                <a:spcPct val="80000"/>
              </a:lnSpc>
            </a:pPr>
            <a:r>
              <a:rPr lang="en-US" sz="2000" dirty="0">
                <a:latin typeface="Bell MT" panose="02020503060305020303" pitchFamily="18" charset="0"/>
              </a:rPr>
              <a:t>A hint of where life’s ability to solve hard problem’s comes from (quantum computing)</a:t>
            </a:r>
          </a:p>
          <a:p>
            <a:pPr lvl="1">
              <a:lnSpc>
                <a:spcPct val="80000"/>
              </a:lnSpc>
            </a:pPr>
            <a:r>
              <a:rPr lang="en-US" sz="2000" dirty="0">
                <a:latin typeface="Bell MT" panose="02020503060305020303" pitchFamily="18" charset="0"/>
              </a:rPr>
              <a:t>Free will</a:t>
            </a:r>
          </a:p>
          <a:p>
            <a:pPr>
              <a:lnSpc>
                <a:spcPct val="80000"/>
              </a:lnSpc>
            </a:pPr>
            <a:r>
              <a:rPr lang="en-US" sz="2000" dirty="0">
                <a:latin typeface="Bell MT" panose="02020503060305020303" pitchFamily="18" charset="0"/>
              </a:rPr>
              <a:t>But, we can get more:</a:t>
            </a:r>
          </a:p>
          <a:p>
            <a:pPr lvl="1">
              <a:lnSpc>
                <a:spcPct val="80000"/>
              </a:lnSpc>
            </a:pPr>
            <a:r>
              <a:rPr lang="en-US" sz="2000" dirty="0">
                <a:latin typeface="Bell MT" panose="02020503060305020303" pitchFamily="18" charset="0"/>
              </a:rPr>
              <a:t>Quantum only cares about energy states</a:t>
            </a:r>
          </a:p>
          <a:p>
            <a:pPr lvl="1">
              <a:lnSpc>
                <a:spcPct val="80000"/>
              </a:lnSpc>
            </a:pPr>
            <a:r>
              <a:rPr lang="en-US" sz="2000" dirty="0">
                <a:latin typeface="Bell MT" panose="02020503060305020303" pitchFamily="18" charset="0"/>
              </a:rPr>
              <a:t>Lower and/or more stable energy states are preferred – dual to quantum transition probabilities (e.g. electrons in higher energy orbitals quickly emit photons and return to the ground state)</a:t>
            </a:r>
          </a:p>
          <a:p>
            <a:pPr lvl="1">
              <a:lnSpc>
                <a:spcPct val="80000"/>
              </a:lnSpc>
            </a:pPr>
            <a:r>
              <a:rPr lang="en-US" sz="2000" dirty="0">
                <a:latin typeface="Bell MT" panose="02020503060305020303" pitchFamily="18" charset="0"/>
              </a:rPr>
              <a:t>Pleasant feelings of Meditation, Sex, Understanding all have to do with quantum probabilities favoring lower/more stable energy states</a:t>
            </a:r>
          </a:p>
          <a:p>
            <a:pPr lvl="1">
              <a:lnSpc>
                <a:spcPct val="80000"/>
              </a:lnSpc>
            </a:pPr>
            <a:endParaRPr lang="en-US" dirty="0"/>
          </a:p>
        </p:txBody>
      </p:sp>
    </p:spTree>
    <p:extLst>
      <p:ext uri="{BB962C8B-B14F-4D97-AF65-F5344CB8AC3E}">
        <p14:creationId xmlns:p14="http://schemas.microsoft.com/office/powerpoint/2010/main" val="3731870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3556" y="1820333"/>
            <a:ext cx="4139671" cy="4036181"/>
          </a:xfrm>
          <a:prstGeom prst="rect">
            <a:avLst/>
          </a:prstGeom>
        </p:spPr>
      </p:pic>
      <p:sp>
        <p:nvSpPr>
          <p:cNvPr id="10" name="Freeform: Shap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38199" y="365125"/>
            <a:ext cx="5529943" cy="1325563"/>
          </a:xfrm>
        </p:spPr>
        <p:txBody>
          <a:bodyPr>
            <a:normAutofit/>
          </a:bodyPr>
          <a:lstStyle/>
          <a:p>
            <a:r>
              <a:rPr lang="en-US" sz="4100" dirty="0">
                <a:solidFill>
                  <a:schemeClr val="bg1"/>
                </a:solidFill>
                <a:latin typeface="Bell MT" panose="02020503060305020303" pitchFamily="18" charset="0"/>
              </a:rPr>
              <a:t>Quantum Entanglement binds DNA together</a:t>
            </a:r>
          </a:p>
        </p:txBody>
      </p:sp>
      <p:sp>
        <p:nvSpPr>
          <p:cNvPr id="3" name="Content Placeholder 2"/>
          <p:cNvSpPr>
            <a:spLocks noGrp="1"/>
          </p:cNvSpPr>
          <p:nvPr>
            <p:ph idx="1"/>
          </p:nvPr>
        </p:nvSpPr>
        <p:spPr>
          <a:xfrm>
            <a:off x="838199" y="1825625"/>
            <a:ext cx="4128169" cy="3399518"/>
          </a:xfrm>
        </p:spPr>
        <p:txBody>
          <a:bodyPr>
            <a:normAutofit/>
          </a:bodyPr>
          <a:lstStyle/>
          <a:p>
            <a:pPr>
              <a:lnSpc>
                <a:spcPct val="80000"/>
              </a:lnSpc>
            </a:pPr>
            <a:r>
              <a:rPr lang="en-US" sz="2400" dirty="0">
                <a:solidFill>
                  <a:schemeClr val="bg1"/>
                </a:solidFill>
                <a:latin typeface="Bell MT" panose="02020503060305020303" pitchFamily="18" charset="0"/>
              </a:rPr>
              <a:t>E. Rieper et. al. (2010)</a:t>
            </a:r>
          </a:p>
          <a:p>
            <a:pPr>
              <a:lnSpc>
                <a:spcPct val="80000"/>
              </a:lnSpc>
            </a:pPr>
            <a:r>
              <a:rPr lang="en-US" sz="2400" dirty="0">
                <a:solidFill>
                  <a:schemeClr val="bg1"/>
                </a:solidFill>
                <a:latin typeface="Bell MT" panose="02020503060305020303" pitchFamily="18" charset="0"/>
              </a:rPr>
              <a:t>Electrons enter a superposition of states to stabilize the molecule</a:t>
            </a:r>
          </a:p>
          <a:p>
            <a:pPr>
              <a:lnSpc>
                <a:spcPct val="80000"/>
              </a:lnSpc>
            </a:pPr>
            <a:r>
              <a:rPr lang="en-US" sz="2400" dirty="0">
                <a:solidFill>
                  <a:schemeClr val="bg1"/>
                </a:solidFill>
                <a:latin typeface="Bell MT" panose="02020503060305020303" pitchFamily="18" charset="0"/>
              </a:rPr>
              <a:t>Not a new trick of nature – nucleus of deuterium</a:t>
            </a:r>
          </a:p>
          <a:p>
            <a:pPr>
              <a:lnSpc>
                <a:spcPct val="80000"/>
              </a:lnSpc>
            </a:pPr>
            <a:r>
              <a:rPr lang="en-US" sz="2400" dirty="0">
                <a:solidFill>
                  <a:schemeClr val="bg1"/>
                </a:solidFill>
                <a:latin typeface="Bell MT" panose="02020503060305020303" pitchFamily="18" charset="0"/>
              </a:rPr>
              <a:t>Suppose we could extend this throughout the organism – a living quantum network. How?</a:t>
            </a:r>
          </a:p>
        </p:txBody>
      </p:sp>
      <p:sp>
        <p:nvSpPr>
          <p:cNvPr id="4" name="TextBox 3"/>
          <p:cNvSpPr txBox="1"/>
          <p:nvPr/>
        </p:nvSpPr>
        <p:spPr>
          <a:xfrm>
            <a:off x="5791723" y="6211669"/>
            <a:ext cx="6441831" cy="646331"/>
          </a:xfrm>
          <a:prstGeom prst="rect">
            <a:avLst/>
          </a:prstGeom>
          <a:noFill/>
        </p:spPr>
        <p:txBody>
          <a:bodyPr wrap="square" rtlCol="0">
            <a:spAutoFit/>
          </a:bodyPr>
          <a:lstStyle/>
          <a:p>
            <a:r>
              <a:rPr lang="en-US" sz="1200" i="1" dirty="0"/>
              <a:t>The structure of the DNA </a:t>
            </a:r>
            <a:r>
              <a:rPr lang="en-US" sz="1200" i="1" u="sng" dirty="0">
                <a:hlinkClick r:id="rId3" tooltip="Double helix"/>
              </a:rPr>
              <a:t>double helix</a:t>
            </a:r>
            <a:r>
              <a:rPr lang="en-US" sz="1200" i="1" dirty="0"/>
              <a:t>. The </a:t>
            </a:r>
            <a:r>
              <a:rPr lang="en-US" sz="1200" i="1" u="sng" dirty="0">
                <a:hlinkClick r:id="rId4" tooltip="Atom"/>
              </a:rPr>
              <a:t>atoms</a:t>
            </a:r>
            <a:r>
              <a:rPr lang="en-US" sz="1200" i="1" dirty="0"/>
              <a:t> in the structure are </a:t>
            </a:r>
            <a:r>
              <a:rPr lang="en-US" sz="1200" i="1" dirty="0" err="1"/>
              <a:t>colour</a:t>
            </a:r>
            <a:r>
              <a:rPr lang="en-US" sz="1200" i="1" dirty="0"/>
              <a:t>-coded by </a:t>
            </a:r>
            <a:r>
              <a:rPr lang="en-US" sz="1200" i="1" u="sng" dirty="0">
                <a:hlinkClick r:id="rId5" tooltip="Chemical element"/>
              </a:rPr>
              <a:t>element</a:t>
            </a:r>
            <a:r>
              <a:rPr lang="en-US" sz="1200" i="1" dirty="0"/>
              <a:t> and the detailed structure of two base pairs (</a:t>
            </a:r>
            <a:r>
              <a:rPr lang="en-US" sz="1200" i="1" u="sng" dirty="0">
                <a:hlinkClick r:id="rId6"/>
              </a:rPr>
              <a:t>nucleotides</a:t>
            </a:r>
            <a:r>
              <a:rPr lang="en-US" sz="1200" i="1" dirty="0"/>
              <a:t>) are shown in the bottom right. The nucleotides are planar molecules primarily aligned perpendicular to the direction of the helix. </a:t>
            </a:r>
            <a:r>
              <a:rPr lang="en-US" sz="1200" i="1" u="sng" dirty="0">
                <a:hlinkClick r:id="rId7"/>
              </a:rPr>
              <a:t>From Wikipedia</a:t>
            </a:r>
            <a:r>
              <a:rPr lang="en-US" sz="1200" i="1" dirty="0"/>
              <a:t>.</a:t>
            </a:r>
            <a:endParaRPr lang="en-US" sz="1200" dirty="0"/>
          </a:p>
        </p:txBody>
      </p:sp>
    </p:spTree>
    <p:extLst>
      <p:ext uri="{BB962C8B-B14F-4D97-AF65-F5344CB8AC3E}">
        <p14:creationId xmlns:p14="http://schemas.microsoft.com/office/powerpoint/2010/main" val="3905752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9781" y="2745736"/>
            <a:ext cx="3698803" cy="1366528"/>
          </a:xfrm>
          <a:solidFill>
            <a:schemeClr val="bg1">
              <a:alpha val="50000"/>
            </a:schemeClr>
          </a:solidFill>
          <a:ln w="25400" cap="sq">
            <a:solidFill>
              <a:schemeClr val="tx1"/>
            </a:solidFill>
            <a:miter lim="800000"/>
          </a:ln>
        </p:spPr>
        <p:txBody>
          <a:bodyPr>
            <a:normAutofit/>
          </a:bodyPr>
          <a:lstStyle/>
          <a:p>
            <a:pPr algn="ctr"/>
            <a:r>
              <a:rPr lang="en-US" sz="3200" dirty="0">
                <a:latin typeface="Bell MT" panose="02020503060305020303" pitchFamily="18" charset="0"/>
              </a:rPr>
              <a:t>The Good, the Bad, and the Dual	</a:t>
            </a:r>
          </a:p>
        </p:txBody>
      </p:sp>
      <p:sp>
        <p:nvSpPr>
          <p:cNvPr id="3" name="Content Placeholder 2"/>
          <p:cNvSpPr>
            <a:spLocks noGrp="1"/>
          </p:cNvSpPr>
          <p:nvPr>
            <p:ph idx="1"/>
          </p:nvPr>
        </p:nvSpPr>
        <p:spPr>
          <a:xfrm>
            <a:off x="6049182" y="802638"/>
            <a:ext cx="5408696" cy="5252722"/>
          </a:xfrm>
        </p:spPr>
        <p:txBody>
          <a:bodyPr anchor="ctr">
            <a:normAutofit/>
          </a:bodyPr>
          <a:lstStyle/>
          <a:p>
            <a:pPr>
              <a:lnSpc>
                <a:spcPct val="80000"/>
              </a:lnSpc>
            </a:pPr>
            <a:r>
              <a:rPr lang="en-US" sz="2400" dirty="0">
                <a:solidFill>
                  <a:schemeClr val="bg1"/>
                </a:solidFill>
                <a:latin typeface="Bell MT" panose="02020503060305020303" pitchFamily="18" charset="0"/>
              </a:rPr>
              <a:t>All of this paints a picture of the evolution of life as synonymous with growing quantum entanglement – a sense of Oneness is always there, choices is always there, but at a certain point entanglement is sufficiently extensive that memory emerges, then crisscross entanglement leading to a mind’s eye </a:t>
            </a:r>
          </a:p>
          <a:p>
            <a:pPr>
              <a:lnSpc>
                <a:spcPct val="80000"/>
              </a:lnSpc>
            </a:pPr>
            <a:r>
              <a:rPr lang="en-US" sz="2400" dirty="0">
                <a:solidFill>
                  <a:schemeClr val="bg1"/>
                </a:solidFill>
                <a:latin typeface="Bell MT" panose="02020503060305020303" pitchFamily="18" charset="0"/>
              </a:rPr>
              <a:t>We’ve talked about where preferences come from - dual to quantum probabilities</a:t>
            </a:r>
          </a:p>
          <a:p>
            <a:pPr>
              <a:lnSpc>
                <a:spcPct val="80000"/>
              </a:lnSpc>
            </a:pPr>
            <a:r>
              <a:rPr lang="en-US" sz="2400" dirty="0">
                <a:solidFill>
                  <a:schemeClr val="bg1"/>
                </a:solidFill>
                <a:latin typeface="Bell MT" panose="02020503060305020303" pitchFamily="18" charset="0"/>
              </a:rPr>
              <a:t>But, what about good and bad? Why should anything feel pleasant or unpleasant? (Stress, Meditation, Sex, Understanding, Love, Qualia)</a:t>
            </a:r>
          </a:p>
        </p:txBody>
      </p:sp>
    </p:spTree>
    <p:extLst>
      <p:ext uri="{BB962C8B-B14F-4D97-AF65-F5344CB8AC3E}">
        <p14:creationId xmlns:p14="http://schemas.microsoft.com/office/powerpoint/2010/main" val="2789096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US" dirty="0">
                <a:solidFill>
                  <a:schemeClr val="accent1"/>
                </a:solidFill>
                <a:latin typeface="Bell MT" panose="02020503060305020303" pitchFamily="18" charset="0"/>
              </a:rPr>
              <a:t>Despite Results in Neuroscience</a:t>
            </a:r>
            <a:br>
              <a:rPr lang="en-US" dirty="0">
                <a:solidFill>
                  <a:schemeClr val="accent1"/>
                </a:solidFill>
                <a:latin typeface="Bell MT" panose="02020503060305020303" pitchFamily="18" charset="0"/>
              </a:rPr>
            </a:br>
            <a:r>
              <a:rPr lang="en-US" dirty="0">
                <a:solidFill>
                  <a:schemeClr val="accent1"/>
                </a:solidFill>
                <a:latin typeface="Bell MT" panose="02020503060305020303" pitchFamily="18" charset="0"/>
              </a:rPr>
              <a:t>and Success of Reductionist View</a:t>
            </a:r>
          </a:p>
        </p:txBody>
      </p:sp>
      <p:sp>
        <p:nvSpPr>
          <p:cNvPr id="3" name="Content Placeholder 2"/>
          <p:cNvSpPr>
            <a:spLocks noGrp="1"/>
          </p:cNvSpPr>
          <p:nvPr>
            <p:ph idx="1"/>
          </p:nvPr>
        </p:nvSpPr>
        <p:spPr>
          <a:xfrm>
            <a:off x="4976031" y="1283677"/>
            <a:ext cx="6894405" cy="4827562"/>
          </a:xfrm>
        </p:spPr>
        <p:txBody>
          <a:bodyPr anchor="ctr" anchorCtr="0">
            <a:noAutofit/>
          </a:bodyPr>
          <a:lstStyle/>
          <a:p>
            <a:pPr>
              <a:lnSpc>
                <a:spcPct val="70000"/>
              </a:lnSpc>
            </a:pPr>
            <a:r>
              <a:rPr lang="en-US" sz="2600" b="1" dirty="0">
                <a:latin typeface="Bell MT" panose="02020503060305020303" pitchFamily="18" charset="0"/>
              </a:rPr>
              <a:t>Free will does not feel like an illusion!</a:t>
            </a:r>
            <a:endParaRPr lang="en-US" sz="2200" b="1" dirty="0">
              <a:latin typeface="Bell MT" panose="02020503060305020303" pitchFamily="18" charset="0"/>
            </a:endParaRPr>
          </a:p>
          <a:p>
            <a:pPr>
              <a:lnSpc>
                <a:spcPct val="70000"/>
              </a:lnSpc>
            </a:pPr>
            <a:r>
              <a:rPr lang="en-US" sz="2600" b="1" dirty="0">
                <a:latin typeface="Bell MT" panose="02020503060305020303" pitchFamily="18" charset="0"/>
              </a:rPr>
              <a:t>Objective explanation feels “incomplete”. Where does the 1</a:t>
            </a:r>
            <a:r>
              <a:rPr lang="en-US" sz="2600" b="1" baseline="30000" dirty="0">
                <a:latin typeface="Bell MT" panose="02020503060305020303" pitchFamily="18" charset="0"/>
              </a:rPr>
              <a:t>st</a:t>
            </a:r>
            <a:r>
              <a:rPr lang="en-US" sz="2600" b="1" dirty="0">
                <a:latin typeface="Bell MT" panose="02020503060305020303" pitchFamily="18" charset="0"/>
              </a:rPr>
              <a:t> person perspective come from?</a:t>
            </a:r>
            <a:r>
              <a:rPr lang="en-US" sz="2600" dirty="0">
                <a:latin typeface="Bell MT" panose="02020503060305020303" pitchFamily="18" charset="0"/>
              </a:rPr>
              <a:t> </a:t>
            </a:r>
          </a:p>
          <a:p>
            <a:pPr lvl="1">
              <a:lnSpc>
                <a:spcPct val="70000"/>
              </a:lnSpc>
            </a:pPr>
            <a:r>
              <a:rPr lang="en-US" sz="1900" dirty="0">
                <a:latin typeface="Bell MT" panose="02020503060305020303" pitchFamily="18" charset="0"/>
              </a:rPr>
              <a:t>If it emerges from a sort of neural network, at what point does the proverbial “light” suddenly go on? If we take away one neuron, is the system suddenly lifeless? This seems completely arbitrary!</a:t>
            </a:r>
            <a:endParaRPr lang="en-US" sz="2200" dirty="0">
              <a:latin typeface="Bell MT" panose="02020503060305020303" pitchFamily="18" charset="0"/>
            </a:endParaRPr>
          </a:p>
          <a:p>
            <a:pPr>
              <a:lnSpc>
                <a:spcPct val="70000"/>
              </a:lnSpc>
            </a:pPr>
            <a:r>
              <a:rPr lang="en-US" sz="2400" b="1" dirty="0">
                <a:latin typeface="Bell MT" panose="02020503060305020303" pitchFamily="18" charset="0"/>
              </a:rPr>
              <a:t>Science cannot account for the qualia of life’s experiences.</a:t>
            </a:r>
            <a:r>
              <a:rPr lang="en-US" sz="2200" dirty="0">
                <a:latin typeface="Bell MT" panose="02020503060305020303" pitchFamily="18" charset="0"/>
              </a:rPr>
              <a:t> </a:t>
            </a:r>
          </a:p>
          <a:p>
            <a:pPr lvl="1">
              <a:lnSpc>
                <a:spcPct val="70000"/>
              </a:lnSpc>
            </a:pPr>
            <a:r>
              <a:rPr lang="en-US" sz="1900" dirty="0">
                <a:latin typeface="Bell MT" panose="02020503060305020303" pitchFamily="18" charset="0"/>
              </a:rPr>
              <a:t>“In this chapter I have tried by simple examples, taken from the humblest of sciences, namely physics, to contrast the two general facts (a) that all scientific knowledge is based on sense perception, and (b) that none the less the scientific views of natural processes formed in this way lack </a:t>
            </a:r>
            <a:r>
              <a:rPr lang="en-US" sz="1900" i="1" dirty="0">
                <a:latin typeface="Bell MT" panose="02020503060305020303" pitchFamily="18" charset="0"/>
              </a:rPr>
              <a:t>all</a:t>
            </a:r>
            <a:r>
              <a:rPr lang="en-US" sz="1900" dirty="0">
                <a:latin typeface="Bell MT" panose="02020503060305020303" pitchFamily="18" charset="0"/>
              </a:rPr>
              <a:t> sensual qualities and therefore </a:t>
            </a:r>
            <a:r>
              <a:rPr lang="en-US" sz="1900" i="1" dirty="0">
                <a:latin typeface="Bell MT" panose="02020503060305020303" pitchFamily="18" charset="0"/>
              </a:rPr>
              <a:t>cannot account for the latter</a:t>
            </a:r>
            <a:r>
              <a:rPr lang="en-US" sz="1900" dirty="0">
                <a:latin typeface="Bell MT" panose="02020503060305020303" pitchFamily="18" charset="0"/>
              </a:rPr>
              <a:t>”. – </a:t>
            </a:r>
            <a:r>
              <a:rPr lang="en-US" sz="1900" u="sng" dirty="0">
                <a:latin typeface="Bell MT" panose="02020503060305020303" pitchFamily="18" charset="0"/>
                <a:hlinkClick r:id="rId2"/>
              </a:rPr>
              <a:t>Erwin Schrödinger</a:t>
            </a:r>
            <a:r>
              <a:rPr lang="en-US" sz="1900" dirty="0">
                <a:latin typeface="Bell MT" panose="02020503060305020303" pitchFamily="18" charset="0"/>
              </a:rPr>
              <a:t>, </a:t>
            </a:r>
            <a:r>
              <a:rPr lang="en-US" sz="1900" u="sng" dirty="0">
                <a:latin typeface="Bell MT" panose="02020503060305020303" pitchFamily="18" charset="0"/>
                <a:hlinkClick r:id="rId3"/>
              </a:rPr>
              <a:t>What is Life</a:t>
            </a:r>
            <a:r>
              <a:rPr lang="en-US" sz="1900" dirty="0">
                <a:latin typeface="Bell MT" panose="02020503060305020303" pitchFamily="18" charset="0"/>
              </a:rPr>
              <a:t>? (1944)</a:t>
            </a:r>
            <a:endParaRPr lang="en-US" sz="2200" dirty="0">
              <a:latin typeface="Bell MT" panose="02020503060305020303" pitchFamily="18" charset="0"/>
            </a:endParaRPr>
          </a:p>
          <a:p>
            <a:pPr>
              <a:lnSpc>
                <a:spcPct val="70000"/>
              </a:lnSpc>
            </a:pPr>
            <a:r>
              <a:rPr lang="en-US" sz="2600" b="1" dirty="0">
                <a:latin typeface="Bell MT" panose="02020503060305020303" pitchFamily="18" charset="0"/>
              </a:rPr>
              <a:t>Can we supplement the objective description of science? What if we could reconcile the 1st person subjective viewpoint with the 3rd person objective description as </a:t>
            </a:r>
            <a:r>
              <a:rPr lang="en-US" sz="2600" b="1" i="1" dirty="0">
                <a:latin typeface="Bell MT" panose="02020503060305020303" pitchFamily="18" charset="0"/>
              </a:rPr>
              <a:t>dual</a:t>
            </a:r>
            <a:r>
              <a:rPr lang="en-US" sz="2600" b="1" dirty="0">
                <a:latin typeface="Bell MT" panose="02020503060305020303" pitchFamily="18" charset="0"/>
              </a:rPr>
              <a:t> views of the same thing?</a:t>
            </a:r>
          </a:p>
          <a:p>
            <a:pPr lvl="1">
              <a:lnSpc>
                <a:spcPct val="70000"/>
              </a:lnSpc>
            </a:pPr>
            <a:r>
              <a:rPr lang="en-US" sz="2200" dirty="0">
                <a:latin typeface="Bell MT" panose="02020503060305020303" pitchFamily="18" charset="0"/>
              </a:rPr>
              <a:t>No new forces, no new particles</a:t>
            </a:r>
          </a:p>
          <a:p>
            <a:pPr>
              <a:lnSpc>
                <a:spcPct val="70000"/>
              </a:lnSpc>
            </a:pPr>
            <a:endParaRPr lang="en-US" sz="2200" dirty="0"/>
          </a:p>
        </p:txBody>
      </p:sp>
    </p:spTree>
    <p:extLst>
      <p:ext uri="{BB962C8B-B14F-4D97-AF65-F5344CB8AC3E}">
        <p14:creationId xmlns:p14="http://schemas.microsoft.com/office/powerpoint/2010/main" val="3664082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645264" y="2651772"/>
            <a:ext cx="10901471" cy="1880504"/>
          </a:xfrm>
          <a:prstGeom prst="rect">
            <a:avLst/>
          </a:prstGeom>
        </p:spPr>
      </p:pic>
      <p:sp>
        <p:nvSpPr>
          <p:cNvPr id="2" name="Title 1"/>
          <p:cNvSpPr>
            <a:spLocks noGrp="1"/>
          </p:cNvSpPr>
          <p:nvPr>
            <p:ph type="title"/>
          </p:nvPr>
        </p:nvSpPr>
        <p:spPr>
          <a:xfrm>
            <a:off x="867508" y="4753477"/>
            <a:ext cx="10515600" cy="1325563"/>
          </a:xfrm>
        </p:spPr>
        <p:txBody>
          <a:bodyPr vert="horz" lIns="91440" tIns="45720" rIns="91440" bIns="45720" rtlCol="0" anchor="ctr">
            <a:normAutofit/>
          </a:bodyPr>
          <a:lstStyle/>
          <a:p>
            <a:pPr algn="ctr"/>
            <a:r>
              <a:rPr lang="en-US" b="1" kern="1200" dirty="0">
                <a:solidFill>
                  <a:schemeClr val="tx1"/>
                </a:solidFill>
                <a:latin typeface="Bell MT" panose="02020503060305020303" pitchFamily="18" charset="0"/>
              </a:rPr>
              <a:t>How might a quantum network be possible in an organism?</a:t>
            </a:r>
          </a:p>
        </p:txBody>
      </p:sp>
      <p:sp>
        <p:nvSpPr>
          <p:cNvPr id="12" name="Rectangle 11"/>
          <p:cNvSpPr/>
          <p:nvPr/>
        </p:nvSpPr>
        <p:spPr>
          <a:xfrm>
            <a:off x="867508" y="326048"/>
            <a:ext cx="10901471" cy="1938992"/>
          </a:xfrm>
          <a:prstGeom prst="rect">
            <a:avLst/>
          </a:prstGeom>
        </p:spPr>
        <p:txBody>
          <a:bodyPr wrap="square">
            <a:spAutoFit/>
          </a:bodyPr>
          <a:lstStyle/>
          <a:p>
            <a:pPr marL="285750" indent="-285750">
              <a:buFont typeface="Arial" panose="020B0604020202020204" pitchFamily="34" charset="0"/>
              <a:buChar char="•"/>
            </a:pPr>
            <a:r>
              <a:rPr lang="en-US" sz="2400" dirty="0">
                <a:latin typeface="Bell MT" panose="02020503060305020303" pitchFamily="18" charset="0"/>
              </a:rPr>
              <a:t>Need to refresh it dynamically in timeframes faster than decoherence (picoseconds)</a:t>
            </a:r>
          </a:p>
          <a:p>
            <a:pPr marL="285750" indent="-285750">
              <a:buFont typeface="Arial" panose="020B0604020202020204" pitchFamily="34" charset="0"/>
              <a:buChar char="•"/>
            </a:pPr>
            <a:r>
              <a:rPr lang="en-US" sz="2400" dirty="0">
                <a:latin typeface="Bell MT" panose="02020503060305020303" pitchFamily="18" charset="0"/>
              </a:rPr>
              <a:t>DNA, though, can down convert photons in femtoseconds – a kind of antennae</a:t>
            </a:r>
          </a:p>
          <a:p>
            <a:pPr marL="285750" indent="-285750">
              <a:buFont typeface="Arial" panose="020B0604020202020204" pitchFamily="34" charset="0"/>
              <a:buChar char="•"/>
            </a:pPr>
            <a:r>
              <a:rPr lang="en-US" sz="2400" dirty="0">
                <a:latin typeface="Bell MT" panose="02020503060305020303" pitchFamily="18" charset="0"/>
              </a:rPr>
              <a:t>DNA may function as a coherent EPR source of THz photons</a:t>
            </a:r>
          </a:p>
          <a:p>
            <a:pPr marL="285750" indent="-285750">
              <a:buFont typeface="Arial" panose="020B0604020202020204" pitchFamily="34" charset="0"/>
              <a:buChar char="•"/>
            </a:pPr>
            <a:r>
              <a:rPr lang="en-US" sz="2400" dirty="0">
                <a:latin typeface="Bell MT" panose="02020503060305020303" pitchFamily="18" charset="0"/>
              </a:rPr>
              <a:t>“Observation of coherent delocalized phonon-like modes in DNA under physiological conditions” (using a THz laser) by M. González-Jiménez et. al. (2016)</a:t>
            </a:r>
          </a:p>
        </p:txBody>
      </p:sp>
      <p:sp>
        <p:nvSpPr>
          <p:cNvPr id="3" name="TextBox 2"/>
          <p:cNvSpPr txBox="1"/>
          <p:nvPr/>
        </p:nvSpPr>
        <p:spPr>
          <a:xfrm>
            <a:off x="867508" y="6362714"/>
            <a:ext cx="10943492" cy="461665"/>
          </a:xfrm>
          <a:prstGeom prst="rect">
            <a:avLst/>
          </a:prstGeom>
          <a:noFill/>
        </p:spPr>
        <p:txBody>
          <a:bodyPr wrap="square" rtlCol="0">
            <a:spAutoFit/>
          </a:bodyPr>
          <a:lstStyle/>
          <a:p>
            <a:r>
              <a:rPr lang="en-US" sz="1200" i="1" dirty="0"/>
              <a:t>A diagram of a quantum network from </a:t>
            </a:r>
            <a:r>
              <a:rPr lang="en-US" sz="1200" i="1" u="sng" dirty="0">
                <a:hlinkClick r:id="rId3"/>
              </a:rPr>
              <a:t>Centre for Quantum Computation &amp; Communication Technology</a:t>
            </a:r>
            <a:r>
              <a:rPr lang="en-US" sz="1200" i="1" dirty="0"/>
              <a:t>. EPR sources at either end are sources of entangled qubits where A&amp;B and C&amp;D are entangled. The joint measurement of B &amp; C occurs at the quantum repeater in the middle entangling A &amp; D at a distance.</a:t>
            </a:r>
            <a:endParaRPr lang="en-US" sz="1200" dirty="0"/>
          </a:p>
        </p:txBody>
      </p:sp>
    </p:spTree>
    <p:extLst>
      <p:ext uri="{BB962C8B-B14F-4D97-AF65-F5344CB8AC3E}">
        <p14:creationId xmlns:p14="http://schemas.microsoft.com/office/powerpoint/2010/main" val="9447400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2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07030"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text, photo, book&#10;&#10;Description generated with high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425" y="1376895"/>
            <a:ext cx="2780602" cy="4104210"/>
          </a:xfrm>
          <a:prstGeom prst="rect">
            <a:avLst/>
          </a:prstGeom>
        </p:spPr>
      </p:pic>
      <p:sp>
        <p:nvSpPr>
          <p:cNvPr id="2" name="Title 1"/>
          <p:cNvSpPr>
            <a:spLocks noGrp="1"/>
          </p:cNvSpPr>
          <p:nvPr>
            <p:ph type="title"/>
          </p:nvPr>
        </p:nvSpPr>
        <p:spPr>
          <a:xfrm>
            <a:off x="3900937" y="860626"/>
            <a:ext cx="4197253" cy="1325563"/>
          </a:xfrm>
        </p:spPr>
        <p:txBody>
          <a:bodyPr>
            <a:normAutofit/>
          </a:bodyPr>
          <a:lstStyle/>
          <a:p>
            <a:r>
              <a:rPr lang="en-US" b="1" dirty="0">
                <a:solidFill>
                  <a:schemeClr val="bg1"/>
                </a:solidFill>
                <a:latin typeface="Bell MT" panose="02020503060305020303" pitchFamily="18" charset="0"/>
              </a:rPr>
              <a:t>What is stress?</a:t>
            </a:r>
          </a:p>
        </p:txBody>
      </p:sp>
      <p:sp>
        <p:nvSpPr>
          <p:cNvPr id="3" name="Content Placeholder 2"/>
          <p:cNvSpPr>
            <a:spLocks noGrp="1"/>
          </p:cNvSpPr>
          <p:nvPr>
            <p:ph idx="1"/>
          </p:nvPr>
        </p:nvSpPr>
        <p:spPr>
          <a:xfrm>
            <a:off x="4387515" y="2863276"/>
            <a:ext cx="7161017" cy="4154361"/>
          </a:xfrm>
        </p:spPr>
        <p:txBody>
          <a:bodyPr>
            <a:normAutofit/>
          </a:bodyPr>
          <a:lstStyle/>
          <a:p>
            <a:r>
              <a:rPr lang="en-US" sz="2000" dirty="0">
                <a:solidFill>
                  <a:schemeClr val="bg1"/>
                </a:solidFill>
                <a:latin typeface="Bell MT" panose="02020503060305020303" pitchFamily="18" charset="0"/>
              </a:rPr>
              <a:t>Two-slit interferometer experiments must be performed in a vacuum, gas molecules disturb &amp; destroy the interference pattern</a:t>
            </a:r>
          </a:p>
          <a:p>
            <a:r>
              <a:rPr lang="en-US" sz="2000" dirty="0">
                <a:solidFill>
                  <a:schemeClr val="bg1"/>
                </a:solidFill>
                <a:latin typeface="Bell MT" panose="02020503060305020303" pitchFamily="18" charset="0"/>
              </a:rPr>
              <a:t>Instead of a planar simple interference pattern, imagine a 3-D hologram in the organism. Not a visual hologram, but perhaps in the THz range.</a:t>
            </a:r>
          </a:p>
          <a:p>
            <a:r>
              <a:rPr lang="en-US" sz="2000" dirty="0">
                <a:solidFill>
                  <a:schemeClr val="bg1"/>
                </a:solidFill>
                <a:latin typeface="Bell MT" panose="02020503060305020303" pitchFamily="18" charset="0"/>
              </a:rPr>
              <a:t>Any disruption to the hologram disrupts the stabilizing entanglement energy in the organism</a:t>
            </a:r>
          </a:p>
          <a:p>
            <a:r>
              <a:rPr lang="en-US" sz="2000" dirty="0">
                <a:solidFill>
                  <a:schemeClr val="bg1"/>
                </a:solidFill>
                <a:latin typeface="Bell MT" panose="02020503060305020303" pitchFamily="18" charset="0"/>
              </a:rPr>
              <a:t>When the hologram is disrupted, for whatever reason, this is a stress. You feel this as stress.</a:t>
            </a:r>
          </a:p>
          <a:p>
            <a:r>
              <a:rPr lang="en-US" sz="2000" dirty="0">
                <a:solidFill>
                  <a:schemeClr val="bg1"/>
                </a:solidFill>
                <a:latin typeface="Bell MT" panose="02020503060305020303" pitchFamily="18" charset="0"/>
              </a:rPr>
              <a:t>Adapting to stress is clearing up the interference pattern</a:t>
            </a:r>
          </a:p>
          <a:p>
            <a:pPr marL="0" indent="0">
              <a:buNone/>
            </a:pPr>
            <a:endParaRPr lang="en-US" sz="2000" dirty="0">
              <a:solidFill>
                <a:schemeClr val="bg1"/>
              </a:solidFill>
            </a:endParaRPr>
          </a:p>
          <a:p>
            <a:endParaRPr lang="en-US" sz="2000" dirty="0">
              <a:solidFill>
                <a:schemeClr val="bg1"/>
              </a:solidFill>
            </a:endParaRPr>
          </a:p>
        </p:txBody>
      </p:sp>
      <p:pic>
        <p:nvPicPr>
          <p:cNvPr id="7" name="Picture 6" descr="A picture containing thing&#10;&#10;Description generated with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6245" y="496215"/>
            <a:ext cx="2762287" cy="2081580"/>
          </a:xfrm>
          <a:prstGeom prst="rect">
            <a:avLst/>
          </a:prstGeom>
        </p:spPr>
      </p:pic>
      <p:sp>
        <p:nvSpPr>
          <p:cNvPr id="4" name="TextBox 3"/>
          <p:cNvSpPr txBox="1"/>
          <p:nvPr/>
        </p:nvSpPr>
        <p:spPr>
          <a:xfrm>
            <a:off x="673425" y="5481105"/>
            <a:ext cx="3487095" cy="1384995"/>
          </a:xfrm>
          <a:prstGeom prst="rect">
            <a:avLst/>
          </a:prstGeom>
          <a:noFill/>
        </p:spPr>
        <p:txBody>
          <a:bodyPr wrap="square" rtlCol="0">
            <a:spAutoFit/>
          </a:bodyPr>
          <a:lstStyle/>
          <a:p>
            <a:r>
              <a:rPr lang="en-US" sz="1200" i="1" dirty="0"/>
              <a:t>Left: A </a:t>
            </a:r>
            <a:r>
              <a:rPr lang="en-US" sz="1200" i="1" u="sng" dirty="0">
                <a:hlinkClick r:id="rId4"/>
              </a:rPr>
              <a:t>hologram</a:t>
            </a:r>
            <a:r>
              <a:rPr lang="en-US" sz="1200" i="1" dirty="0"/>
              <a:t> of a mouse. Two photographs of a single hologram taken from different viewpoints by </a:t>
            </a:r>
            <a:r>
              <a:rPr lang="en-US" sz="1200" i="1" dirty="0" err="1"/>
              <a:t>By</a:t>
            </a:r>
            <a:r>
              <a:rPr lang="en-US" sz="1200" i="1" dirty="0"/>
              <a:t> Holo-Mouse.jpg: Georg-Johann </a:t>
            </a:r>
            <a:r>
              <a:rPr lang="en-US" sz="1200" i="1" dirty="0" err="1"/>
              <a:t>Layderivative</a:t>
            </a:r>
            <a:r>
              <a:rPr lang="en-US" sz="1200" i="1" dirty="0"/>
              <a:t> work: </a:t>
            </a:r>
            <a:r>
              <a:rPr lang="en-US" sz="1200" i="1" dirty="0" err="1"/>
              <a:t>Epzcaw</a:t>
            </a:r>
            <a:r>
              <a:rPr lang="en-US" sz="1200" i="1" dirty="0"/>
              <a:t> (talk) - Holo-Mouse.jpg, Public Domain from </a:t>
            </a:r>
            <a:r>
              <a:rPr lang="en-US" sz="1200" u="sng" dirty="0">
                <a:hlinkClick r:id="rId5"/>
              </a:rPr>
              <a:t>Wikipedia</a:t>
            </a:r>
            <a:r>
              <a:rPr lang="en-US" sz="1200" dirty="0"/>
              <a:t>, Right: </a:t>
            </a:r>
            <a:r>
              <a:rPr lang="en-US" sz="1200" i="1" dirty="0"/>
              <a:t>Results from the Double slit experiment: Pattern from a single slit vs. a double </a:t>
            </a:r>
            <a:r>
              <a:rPr lang="en-US" sz="1200" i="1" dirty="0" err="1"/>
              <a:t>slit.By</a:t>
            </a:r>
            <a:r>
              <a:rPr lang="en-US" sz="1200" i="1" dirty="0"/>
              <a:t> </a:t>
            </a:r>
            <a:r>
              <a:rPr lang="en-US" sz="1200" i="1" u="sng" dirty="0" err="1">
                <a:hlinkClick r:id="rId6"/>
              </a:rPr>
              <a:t>Jordgette</a:t>
            </a:r>
            <a:r>
              <a:rPr lang="en-US" sz="1200" i="1" u="sng" dirty="0">
                <a:hlinkClick r:id="rId6"/>
              </a:rPr>
              <a:t> (Own work) [CC BY-SA 3.0</a:t>
            </a:r>
            <a:endParaRPr lang="en-US" sz="1200" dirty="0"/>
          </a:p>
        </p:txBody>
      </p:sp>
    </p:spTree>
    <p:extLst>
      <p:ext uri="{BB962C8B-B14F-4D97-AF65-F5344CB8AC3E}">
        <p14:creationId xmlns:p14="http://schemas.microsoft.com/office/powerpoint/2010/main" val="3413501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unset&#10;&#10;Description generated with high confidence"/>
          <p:cNvPicPr>
            <a:picLocks noChangeAspect="1"/>
          </p:cNvPicPr>
          <p:nvPr/>
        </p:nvPicPr>
        <p:blipFill rotWithShape="1">
          <a:blip r:embed="rId2">
            <a:alphaModFix amt="35000"/>
            <a:extLst>
              <a:ext uri="{28A0092B-C50C-407E-A947-70E740481C1C}">
                <a14:useLocalDpi xmlns:a14="http://schemas.microsoft.com/office/drawing/2010/main" val="0"/>
              </a:ext>
            </a:extLst>
          </a:blip>
          <a:srcRect t="14238" b="1493"/>
          <a:stretch/>
        </p:blipFill>
        <p:spPr>
          <a:xfrm>
            <a:off x="20" y="1"/>
            <a:ext cx="12191980" cy="6857999"/>
          </a:xfrm>
          <a:prstGeom prst="rect">
            <a:avLst/>
          </a:prstGeom>
        </p:spPr>
      </p:pic>
      <p:cxnSp>
        <p:nvCxnSpPr>
          <p:cNvPr id="10" name="Straight Connector 9">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1" y="1065862"/>
            <a:ext cx="3313164" cy="4726276"/>
          </a:xfrm>
        </p:spPr>
        <p:txBody>
          <a:bodyPr>
            <a:normAutofit/>
          </a:bodyPr>
          <a:lstStyle/>
          <a:p>
            <a:pPr algn="r"/>
            <a:r>
              <a:rPr lang="en-US" sz="4000">
                <a:solidFill>
                  <a:srgbClr val="FFFFFF"/>
                </a:solidFill>
                <a:latin typeface="Bell MT" panose="02020503060305020303" pitchFamily="18" charset="0"/>
              </a:rPr>
              <a:t>Meditation</a:t>
            </a:r>
          </a:p>
        </p:txBody>
      </p:sp>
      <p:sp>
        <p:nvSpPr>
          <p:cNvPr id="3" name="Content Placeholder 2"/>
          <p:cNvSpPr>
            <a:spLocks noGrp="1"/>
          </p:cNvSpPr>
          <p:nvPr>
            <p:ph idx="1"/>
          </p:nvPr>
        </p:nvSpPr>
        <p:spPr>
          <a:xfrm>
            <a:off x="5155379" y="1065862"/>
            <a:ext cx="5744685" cy="4726276"/>
          </a:xfrm>
        </p:spPr>
        <p:txBody>
          <a:bodyPr anchor="ctr">
            <a:normAutofit lnSpcReduction="10000"/>
          </a:bodyPr>
          <a:lstStyle/>
          <a:p>
            <a:r>
              <a:rPr lang="en-US" sz="2400" dirty="0">
                <a:solidFill>
                  <a:srgbClr val="FFFFFF"/>
                </a:solidFill>
                <a:latin typeface="Bell MT" panose="02020503060305020303" pitchFamily="18" charset="0"/>
              </a:rPr>
              <a:t>Zeno’s paradox refers to the quantum phenomenon of continually observing something, measuring it. This keeps it localized.</a:t>
            </a:r>
          </a:p>
          <a:p>
            <a:r>
              <a:rPr lang="en-US" sz="2400" dirty="0">
                <a:solidFill>
                  <a:srgbClr val="FFFFFF"/>
                </a:solidFill>
                <a:latin typeface="Bell MT" panose="02020503060305020303" pitchFamily="18" charset="0"/>
              </a:rPr>
              <a:t>Meditation is the opposite. It is not measuring yourself. The pleasantness of meditation is allowing quantum entanglement to grow, to allow stabilizing quantum entanglement to achieve a more stable energy state for you, the organism</a:t>
            </a:r>
          </a:p>
          <a:p>
            <a:r>
              <a:rPr lang="en-US" sz="2400" dirty="0">
                <a:solidFill>
                  <a:srgbClr val="FFFFFF"/>
                </a:solidFill>
                <a:latin typeface="Bell MT" panose="02020503060305020303" pitchFamily="18" charset="0"/>
              </a:rPr>
              <a:t>Intuitively, think of biomolecules throughout ourselves operating coherently, synchronized, like a marching band functioning as One</a:t>
            </a:r>
          </a:p>
          <a:p>
            <a:endParaRPr lang="en-US" sz="2000" dirty="0">
              <a:solidFill>
                <a:srgbClr val="FFFFFF"/>
              </a:solidFill>
            </a:endParaRPr>
          </a:p>
        </p:txBody>
      </p:sp>
      <p:sp>
        <p:nvSpPr>
          <p:cNvPr id="6" name="TextBox 5"/>
          <p:cNvSpPr txBox="1"/>
          <p:nvPr/>
        </p:nvSpPr>
        <p:spPr>
          <a:xfrm>
            <a:off x="20" y="6381140"/>
            <a:ext cx="6248399" cy="276999"/>
          </a:xfrm>
          <a:prstGeom prst="rect">
            <a:avLst/>
          </a:prstGeom>
          <a:noFill/>
        </p:spPr>
        <p:txBody>
          <a:bodyPr wrap="square" rtlCol="0">
            <a:spAutoFit/>
          </a:bodyPr>
          <a:lstStyle/>
          <a:p>
            <a:r>
              <a:rPr lang="en-US" sz="1200" i="1" dirty="0"/>
              <a:t>Pic from here: http://floweringheart.org/Man-Meditating.jpg</a:t>
            </a:r>
          </a:p>
        </p:txBody>
      </p:sp>
    </p:spTree>
    <p:extLst>
      <p:ext uri="{BB962C8B-B14F-4D97-AF65-F5344CB8AC3E}">
        <p14:creationId xmlns:p14="http://schemas.microsoft.com/office/powerpoint/2010/main" val="942020884"/>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38199" y="365125"/>
            <a:ext cx="5529943" cy="1325563"/>
          </a:xfrm>
        </p:spPr>
        <p:txBody>
          <a:bodyPr>
            <a:normAutofit/>
          </a:bodyPr>
          <a:lstStyle/>
          <a:p>
            <a:pPr>
              <a:lnSpc>
                <a:spcPct val="70000"/>
              </a:lnSpc>
            </a:pPr>
            <a:r>
              <a:rPr lang="en-US" sz="3700">
                <a:solidFill>
                  <a:schemeClr val="bg1"/>
                </a:solidFill>
                <a:latin typeface="Bell MT" panose="02020503060305020303" pitchFamily="18" charset="0"/>
              </a:rPr>
              <a:t>Positive/Negative Feelings Correspond to Energy States</a:t>
            </a:r>
          </a:p>
        </p:txBody>
      </p:sp>
      <p:sp>
        <p:nvSpPr>
          <p:cNvPr id="3" name="Content Placeholder 2"/>
          <p:cNvSpPr>
            <a:spLocks noGrp="1"/>
          </p:cNvSpPr>
          <p:nvPr>
            <p:ph idx="1"/>
          </p:nvPr>
        </p:nvSpPr>
        <p:spPr>
          <a:xfrm>
            <a:off x="838199" y="1825625"/>
            <a:ext cx="4128169" cy="4082806"/>
          </a:xfrm>
        </p:spPr>
        <p:txBody>
          <a:bodyPr>
            <a:noAutofit/>
          </a:bodyPr>
          <a:lstStyle/>
          <a:p>
            <a:pPr>
              <a:lnSpc>
                <a:spcPct val="70000"/>
              </a:lnSpc>
            </a:pPr>
            <a:r>
              <a:rPr lang="en-US" sz="1800" dirty="0">
                <a:solidFill>
                  <a:schemeClr val="bg1"/>
                </a:solidFill>
                <a:latin typeface="Bell MT" panose="02020503060305020303" pitchFamily="18" charset="0"/>
              </a:rPr>
              <a:t>Sex</a:t>
            </a:r>
          </a:p>
          <a:p>
            <a:pPr lvl="1">
              <a:lnSpc>
                <a:spcPct val="70000"/>
              </a:lnSpc>
            </a:pPr>
            <a:r>
              <a:rPr lang="en-US" sz="1800" dirty="0">
                <a:solidFill>
                  <a:schemeClr val="bg1"/>
                </a:solidFill>
                <a:latin typeface="Bell MT" panose="02020503060305020303" pitchFamily="18" charset="0"/>
              </a:rPr>
              <a:t>May create an especially low energy state called a Fröhlich condensate, requires a driving motion to put energy into it</a:t>
            </a:r>
          </a:p>
          <a:p>
            <a:pPr>
              <a:lnSpc>
                <a:spcPct val="70000"/>
              </a:lnSpc>
            </a:pPr>
            <a:r>
              <a:rPr lang="en-US" sz="1800" dirty="0">
                <a:solidFill>
                  <a:schemeClr val="bg1"/>
                </a:solidFill>
                <a:latin typeface="Bell MT" panose="02020503060305020303" pitchFamily="18" charset="0"/>
              </a:rPr>
              <a:t>Understanding</a:t>
            </a:r>
          </a:p>
          <a:p>
            <a:pPr lvl="1">
              <a:lnSpc>
                <a:spcPct val="70000"/>
              </a:lnSpc>
            </a:pPr>
            <a:r>
              <a:rPr lang="en-US" sz="1800" dirty="0">
                <a:solidFill>
                  <a:schemeClr val="bg1"/>
                </a:solidFill>
                <a:latin typeface="Bell MT" panose="02020503060305020303" pitchFamily="18" charset="0"/>
              </a:rPr>
              <a:t>The “Aha!” moment, when we get something, is the transition of a quantum neural network (like an Ising Spin Glass model) to a lower energy state</a:t>
            </a:r>
          </a:p>
          <a:p>
            <a:pPr>
              <a:lnSpc>
                <a:spcPct val="70000"/>
              </a:lnSpc>
            </a:pPr>
            <a:r>
              <a:rPr lang="en-US" sz="1800" dirty="0">
                <a:solidFill>
                  <a:schemeClr val="bg1"/>
                </a:solidFill>
                <a:latin typeface="Bell MT" panose="02020503060305020303" pitchFamily="18" charset="0"/>
              </a:rPr>
              <a:t>Doing the “right” thing is about choosing long-term stable energy states</a:t>
            </a:r>
          </a:p>
          <a:p>
            <a:pPr lvl="1">
              <a:lnSpc>
                <a:spcPct val="70000"/>
              </a:lnSpc>
            </a:pPr>
            <a:r>
              <a:rPr lang="en-US" sz="1800" dirty="0">
                <a:solidFill>
                  <a:schemeClr val="bg1"/>
                </a:solidFill>
                <a:latin typeface="Bell MT" panose="02020503060305020303" pitchFamily="18" charset="0"/>
              </a:rPr>
              <a:t>Discipline in the mind’s eye, focus on the straight and narrow path</a:t>
            </a:r>
          </a:p>
          <a:p>
            <a:pPr>
              <a:lnSpc>
                <a:spcPct val="70000"/>
              </a:lnSpc>
            </a:pPr>
            <a:r>
              <a:rPr lang="en-US" sz="1800" dirty="0">
                <a:solidFill>
                  <a:schemeClr val="bg1"/>
                </a:solidFill>
                <a:latin typeface="Bell MT" panose="02020503060305020303" pitchFamily="18" charset="0"/>
              </a:rPr>
              <a:t>Vice is choosing short-term energy states that are easily accessible but are unstable</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2645" r="22646" b="8520"/>
          <a:stretch/>
        </p:blipFill>
        <p:spPr>
          <a:xfrm>
            <a:off x="6889265" y="1610520"/>
            <a:ext cx="4800600" cy="4513016"/>
          </a:xfrm>
          <a:prstGeom prst="rect">
            <a:avLst/>
          </a:prstGeom>
        </p:spPr>
      </p:pic>
      <p:sp>
        <p:nvSpPr>
          <p:cNvPr id="7" name="TextBox 6"/>
          <p:cNvSpPr txBox="1"/>
          <p:nvPr/>
        </p:nvSpPr>
        <p:spPr>
          <a:xfrm>
            <a:off x="6317030" y="6123536"/>
            <a:ext cx="5701880" cy="461665"/>
          </a:xfrm>
          <a:prstGeom prst="rect">
            <a:avLst/>
          </a:prstGeom>
          <a:noFill/>
        </p:spPr>
        <p:txBody>
          <a:bodyPr wrap="square" rtlCol="0">
            <a:spAutoFit/>
          </a:bodyPr>
          <a:lstStyle/>
          <a:p>
            <a:r>
              <a:rPr lang="en-US" sz="1200" i="1" dirty="0"/>
              <a:t>Another nonlinear Schrödinger equation (NLSE) solution – the Helmholtz Hamiltonian system. Definitely watch the video and get more information from </a:t>
            </a:r>
            <a:r>
              <a:rPr lang="en-US" sz="1200" i="1" u="sng" dirty="0">
                <a:hlinkClick r:id="rId3"/>
              </a:rPr>
              <a:t>Quantum Calculus</a:t>
            </a:r>
            <a:r>
              <a:rPr lang="en-US" sz="1200" i="1" dirty="0"/>
              <a:t>.</a:t>
            </a:r>
            <a:endParaRPr lang="en-US" sz="1200" dirty="0"/>
          </a:p>
        </p:txBody>
      </p:sp>
    </p:spTree>
    <p:extLst>
      <p:ext uri="{BB962C8B-B14F-4D97-AF65-F5344CB8AC3E}">
        <p14:creationId xmlns:p14="http://schemas.microsoft.com/office/powerpoint/2010/main" val="2535510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1000"/>
            <a:lum/>
            <a:extLst>
              <a:ext uri="{BEBA8EAE-BF5A-486C-A8C5-ECC9F3942E4B}">
                <a14:imgProps xmlns:a14="http://schemas.microsoft.com/office/drawing/2010/main">
                  <a14:imgLayer r:embed="rId3">
                    <a14:imgEffect>
                      <a14:artisticChalkSketch/>
                    </a14:imgEffect>
                  </a14:imgLayer>
                </a14:imgProps>
              </a:ext>
            </a:extLst>
          </a:blip>
          <a:srcRect/>
          <a:stretch>
            <a:fillRect t="-39000" b="-39000"/>
          </a:stretch>
        </a:blip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close up of a machine&#10;&#10;Description generated with high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7734" y="2333396"/>
            <a:ext cx="4935970" cy="3701977"/>
          </a:xfrm>
          <a:prstGeom prst="rect">
            <a:avLst/>
          </a:prstGeom>
        </p:spPr>
      </p:pic>
      <p:sp>
        <p:nvSpPr>
          <p:cNvPr id="2" name="Title 1"/>
          <p:cNvSpPr>
            <a:spLocks noGrp="1"/>
          </p:cNvSpPr>
          <p:nvPr>
            <p:ph type="title"/>
          </p:nvPr>
        </p:nvSpPr>
        <p:spPr>
          <a:xfrm>
            <a:off x="833002" y="448253"/>
            <a:ext cx="10520702" cy="1325563"/>
          </a:xfrm>
        </p:spPr>
        <p:txBody>
          <a:bodyPr>
            <a:normAutofit/>
          </a:bodyPr>
          <a:lstStyle/>
          <a:p>
            <a:r>
              <a:rPr lang="en-US" dirty="0">
                <a:latin typeface="Bell MT" panose="02020503060305020303" pitchFamily="18" charset="0"/>
              </a:rPr>
              <a:t>Self-Awareness</a:t>
            </a:r>
          </a:p>
        </p:txBody>
      </p:sp>
      <p:sp>
        <p:nvSpPr>
          <p:cNvPr id="3" name="Content Placeholder 2"/>
          <p:cNvSpPr>
            <a:spLocks noGrp="1"/>
          </p:cNvSpPr>
          <p:nvPr>
            <p:ph idx="1"/>
          </p:nvPr>
        </p:nvSpPr>
        <p:spPr>
          <a:xfrm>
            <a:off x="838200" y="2191807"/>
            <a:ext cx="4936067" cy="4315673"/>
          </a:xfrm>
        </p:spPr>
        <p:txBody>
          <a:bodyPr>
            <a:normAutofit fontScale="92500" lnSpcReduction="10000"/>
          </a:bodyPr>
          <a:lstStyle/>
          <a:p>
            <a:pPr>
              <a:lnSpc>
                <a:spcPct val="80000"/>
              </a:lnSpc>
            </a:pPr>
            <a:r>
              <a:rPr lang="en-US" sz="2100" dirty="0" err="1">
                <a:latin typeface="Bell MT" panose="02020503060305020303" pitchFamily="18" charset="0"/>
              </a:rPr>
              <a:t>Hod</a:t>
            </a:r>
            <a:r>
              <a:rPr lang="en-US" sz="2100" dirty="0">
                <a:latin typeface="Bell MT" panose="02020503060305020303" pitchFamily="18" charset="0"/>
              </a:rPr>
              <a:t> Lipson’s “self-aware robots”</a:t>
            </a:r>
          </a:p>
          <a:p>
            <a:pPr lvl="1">
              <a:lnSpc>
                <a:spcPct val="80000"/>
              </a:lnSpc>
            </a:pPr>
            <a:r>
              <a:rPr lang="en-US" sz="2100" dirty="0">
                <a:latin typeface="Bell MT" panose="02020503060305020303" pitchFamily="18" charset="0"/>
              </a:rPr>
              <a:t>TED Talk Video </a:t>
            </a:r>
            <a:r>
              <a:rPr lang="en-US" sz="2100" dirty="0">
                <a:latin typeface="Bell MT" panose="02020503060305020303" pitchFamily="18" charset="0"/>
                <a:hlinkClick r:id="rId5"/>
              </a:rPr>
              <a:t>here</a:t>
            </a:r>
            <a:endParaRPr lang="en-US" sz="2100" dirty="0">
              <a:latin typeface="Bell MT" panose="02020503060305020303" pitchFamily="18" charset="0"/>
            </a:endParaRPr>
          </a:p>
          <a:p>
            <a:pPr>
              <a:lnSpc>
                <a:spcPct val="80000"/>
              </a:lnSpc>
            </a:pPr>
            <a:r>
              <a:rPr lang="en-US" sz="2100" dirty="0">
                <a:latin typeface="Bell MT" panose="02020503060305020303" pitchFamily="18" charset="0"/>
              </a:rPr>
              <a:t>Two modules: one model that learns what the robot looks like (e.g. number of legs, number of joints, location of them, etc.), and a second that uses this model for locomotion</a:t>
            </a:r>
          </a:p>
          <a:p>
            <a:pPr>
              <a:lnSpc>
                <a:spcPct val="80000"/>
              </a:lnSpc>
            </a:pPr>
            <a:r>
              <a:rPr lang="en-US" sz="2100" dirty="0">
                <a:latin typeface="Bell MT" panose="02020503060305020303" pitchFamily="18" charset="0"/>
              </a:rPr>
              <a:t>The two modules operate serially, in sequence</a:t>
            </a:r>
          </a:p>
          <a:p>
            <a:pPr>
              <a:lnSpc>
                <a:spcPct val="80000"/>
              </a:lnSpc>
            </a:pPr>
            <a:r>
              <a:rPr lang="en-US" sz="2100" dirty="0">
                <a:latin typeface="Bell MT" panose="02020503060305020303" pitchFamily="18" charset="0"/>
              </a:rPr>
              <a:t>Very amazing, but not really self-aware. Modules are processed by a CPU with no awareness of what it is really doing</a:t>
            </a:r>
          </a:p>
          <a:p>
            <a:pPr>
              <a:lnSpc>
                <a:spcPct val="80000"/>
              </a:lnSpc>
            </a:pPr>
            <a:r>
              <a:rPr lang="en-US" sz="3000" dirty="0">
                <a:latin typeface="Bell MT" panose="02020503060305020303" pitchFamily="18" charset="0"/>
              </a:rPr>
              <a:t>Real self-awareness derives from having the modules entangled together as one unit, so the robot functions as </a:t>
            </a:r>
            <a:r>
              <a:rPr lang="en-US" sz="3000" i="1" dirty="0">
                <a:latin typeface="Bell MT" panose="02020503060305020303" pitchFamily="18" charset="0"/>
              </a:rPr>
              <a:t>One</a:t>
            </a:r>
            <a:r>
              <a:rPr lang="en-US" sz="3000" dirty="0">
                <a:latin typeface="Bell MT" panose="02020503060305020303" pitchFamily="18" charset="0"/>
              </a:rPr>
              <a:t> thing</a:t>
            </a:r>
          </a:p>
          <a:p>
            <a:pPr>
              <a:lnSpc>
                <a:spcPct val="80000"/>
              </a:lnSpc>
            </a:pPr>
            <a:endParaRPr lang="en-US" sz="1900" dirty="0">
              <a:latin typeface="Bell MT" panose="02020503060305020303" pitchFamily="18" charset="0"/>
            </a:endParaRPr>
          </a:p>
        </p:txBody>
      </p:sp>
    </p:spTree>
    <p:extLst>
      <p:ext uri="{BB962C8B-B14F-4D97-AF65-F5344CB8AC3E}">
        <p14:creationId xmlns:p14="http://schemas.microsoft.com/office/powerpoint/2010/main" val="2225709446"/>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2" b="23068"/>
          <a:stretch/>
        </p:blipFill>
        <p:spPr>
          <a:xfrm>
            <a:off x="20" y="10"/>
            <a:ext cx="4635571" cy="6857990"/>
          </a:xfrm>
          <a:prstGeom prst="rect">
            <a:avLst/>
          </a:prstGeom>
          <a:effectLst/>
        </p:spPr>
      </p:pic>
      <p:cxnSp>
        <p:nvCxnSpPr>
          <p:cNvPr id="10" name="Straight Connector 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20765B"/>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65430" y="629268"/>
            <a:ext cx="6586491" cy="1286160"/>
          </a:xfrm>
        </p:spPr>
        <p:txBody>
          <a:bodyPr anchor="b">
            <a:normAutofit/>
          </a:bodyPr>
          <a:lstStyle/>
          <a:p>
            <a:pPr>
              <a:lnSpc>
                <a:spcPct val="80000"/>
              </a:lnSpc>
            </a:pPr>
            <a:r>
              <a:rPr lang="en-US" dirty="0">
                <a:latin typeface="Bell MT" panose="02020503060305020303" pitchFamily="18" charset="0"/>
              </a:rPr>
              <a:t> Gödel’s Incompleteness Theorem</a:t>
            </a:r>
          </a:p>
        </p:txBody>
      </p:sp>
      <p:sp>
        <p:nvSpPr>
          <p:cNvPr id="3" name="Content Placeholder 2"/>
          <p:cNvSpPr>
            <a:spLocks noGrp="1"/>
          </p:cNvSpPr>
          <p:nvPr>
            <p:ph idx="1"/>
          </p:nvPr>
        </p:nvSpPr>
        <p:spPr>
          <a:xfrm>
            <a:off x="4965431" y="2438400"/>
            <a:ext cx="6586489" cy="3785419"/>
          </a:xfrm>
        </p:spPr>
        <p:txBody>
          <a:bodyPr>
            <a:normAutofit lnSpcReduction="10000"/>
          </a:bodyPr>
          <a:lstStyle/>
          <a:p>
            <a:pPr>
              <a:lnSpc>
                <a:spcPct val="80000"/>
              </a:lnSpc>
            </a:pPr>
            <a:r>
              <a:rPr lang="en-US" sz="1700" dirty="0">
                <a:latin typeface="Bell MT" panose="02020503060305020303" pitchFamily="18" charset="0"/>
              </a:rPr>
              <a:t>There are mathematical statements that cannot be resolved in formal mathematical systems, like:</a:t>
            </a:r>
          </a:p>
          <a:p>
            <a:pPr marL="457200" lvl="1" indent="0">
              <a:lnSpc>
                <a:spcPct val="80000"/>
              </a:lnSpc>
              <a:buNone/>
            </a:pPr>
            <a:r>
              <a:rPr lang="en-US" sz="1700" dirty="0">
                <a:latin typeface="Bell MT" panose="02020503060305020303" pitchFamily="18" charset="0"/>
              </a:rPr>
              <a:t>		“This statement is false”</a:t>
            </a:r>
          </a:p>
          <a:p>
            <a:pPr>
              <a:lnSpc>
                <a:spcPct val="80000"/>
              </a:lnSpc>
            </a:pPr>
            <a:r>
              <a:rPr lang="en-US" sz="1700" dirty="0">
                <a:latin typeface="Bell MT" panose="02020503060305020303" pitchFamily="18" charset="0"/>
              </a:rPr>
              <a:t>Three Quantum properties distinguish quantum systems from classical (and formal) systems:</a:t>
            </a:r>
          </a:p>
          <a:p>
            <a:pPr>
              <a:lnSpc>
                <a:spcPct val="80000"/>
              </a:lnSpc>
            </a:pPr>
            <a:endParaRPr lang="en-US" sz="1700" dirty="0">
              <a:latin typeface="Bell MT" panose="02020503060305020303" pitchFamily="18" charset="0"/>
            </a:endParaRPr>
          </a:p>
          <a:p>
            <a:pPr lvl="1">
              <a:lnSpc>
                <a:spcPct val="80000"/>
              </a:lnSpc>
            </a:pPr>
            <a:r>
              <a:rPr lang="en-US" sz="1700" dirty="0">
                <a:latin typeface="Bell MT" panose="02020503060305020303" pitchFamily="18" charset="0"/>
              </a:rPr>
              <a:t>The ability to self-reference as exhibited by crisscross entanglement</a:t>
            </a:r>
          </a:p>
          <a:p>
            <a:pPr lvl="1">
              <a:lnSpc>
                <a:spcPct val="80000"/>
              </a:lnSpc>
            </a:pPr>
            <a:r>
              <a:rPr lang="en-US" sz="1700" dirty="0">
                <a:latin typeface="Bell MT" panose="02020503060305020303" pitchFamily="18" charset="0"/>
              </a:rPr>
              <a:t>Quantum systems can be in a superposition of true and false at the same time – allowing you to “understand” or “represent” this statement in your mind even though you cannot prove it true or false</a:t>
            </a:r>
          </a:p>
          <a:p>
            <a:pPr lvl="1">
              <a:lnSpc>
                <a:spcPct val="80000"/>
              </a:lnSpc>
            </a:pPr>
            <a:r>
              <a:rPr lang="en-US" sz="1700" dirty="0">
                <a:latin typeface="Bell MT" panose="02020503060305020303" pitchFamily="18" charset="0"/>
              </a:rPr>
              <a:t>The ability to evaluate infinities – Nature evaluates non-local solutions to the Schrodinger equation instantly and all the time (path integrals sample infinitely many possibilities instantly)</a:t>
            </a:r>
          </a:p>
          <a:p>
            <a:pPr marL="457200" lvl="1" indent="0">
              <a:lnSpc>
                <a:spcPct val="80000"/>
              </a:lnSpc>
              <a:buNone/>
            </a:pPr>
            <a:r>
              <a:rPr lang="en-US" sz="1700" dirty="0">
                <a:solidFill>
                  <a:srgbClr val="FF0000"/>
                </a:solidFill>
                <a:latin typeface="Bell MT" panose="02020503060305020303" pitchFamily="18" charset="0"/>
              </a:rPr>
              <a:t>[B sure to say why is this critical?]</a:t>
            </a:r>
          </a:p>
          <a:p>
            <a:pPr lvl="1">
              <a:lnSpc>
                <a:spcPct val="80000"/>
              </a:lnSpc>
            </a:pPr>
            <a:endParaRPr lang="en-US" sz="1700" dirty="0">
              <a:latin typeface="Bell MT" panose="02020503060305020303" pitchFamily="18" charset="0"/>
            </a:endParaRPr>
          </a:p>
          <a:p>
            <a:pPr lvl="1">
              <a:lnSpc>
                <a:spcPct val="80000"/>
              </a:lnSpc>
            </a:pPr>
            <a:endParaRPr lang="en-US" sz="1700" dirty="0">
              <a:latin typeface="Bell MT" panose="02020503060305020303" pitchFamily="18" charset="0"/>
            </a:endParaRPr>
          </a:p>
          <a:p>
            <a:pPr>
              <a:lnSpc>
                <a:spcPct val="80000"/>
              </a:lnSpc>
            </a:pPr>
            <a:endParaRPr lang="en-US" sz="1700" dirty="0"/>
          </a:p>
        </p:txBody>
      </p:sp>
      <p:sp>
        <p:nvSpPr>
          <p:cNvPr id="6" name="TextBox 5"/>
          <p:cNvSpPr txBox="1"/>
          <p:nvPr/>
        </p:nvSpPr>
        <p:spPr>
          <a:xfrm>
            <a:off x="8077200" y="6396335"/>
            <a:ext cx="4114800" cy="461665"/>
          </a:xfrm>
          <a:prstGeom prst="rect">
            <a:avLst/>
          </a:prstGeom>
          <a:noFill/>
        </p:spPr>
        <p:txBody>
          <a:bodyPr wrap="square" rtlCol="0">
            <a:spAutoFit/>
          </a:bodyPr>
          <a:lstStyle/>
          <a:p>
            <a:r>
              <a:rPr lang="en-US" sz="1200" i="1" dirty="0"/>
              <a:t>A two-dimensional representation of the Klein bottle immersed in three-dimensional space. </a:t>
            </a:r>
            <a:r>
              <a:rPr lang="en-US" sz="1200" i="1" u="sng" dirty="0">
                <a:hlinkClick r:id="rId3"/>
              </a:rPr>
              <a:t>Image and caption via Wikipedia</a:t>
            </a:r>
            <a:endParaRPr lang="en-US" sz="1200" dirty="0"/>
          </a:p>
        </p:txBody>
      </p:sp>
    </p:spTree>
    <p:extLst>
      <p:ext uri="{BB962C8B-B14F-4D97-AF65-F5344CB8AC3E}">
        <p14:creationId xmlns:p14="http://schemas.microsoft.com/office/powerpoint/2010/main" val="2963174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Bell MT" panose="02020503060305020303" pitchFamily="18" charset="0"/>
              </a:rPr>
              <a:t>Qualia of the senses</a:t>
            </a:r>
          </a:p>
        </p:txBody>
      </p:sp>
      <p:sp>
        <p:nvSpPr>
          <p:cNvPr id="3" name="Content Placeholder 2"/>
          <p:cNvSpPr>
            <a:spLocks noGrp="1"/>
          </p:cNvSpPr>
          <p:nvPr>
            <p:ph idx="1"/>
          </p:nvPr>
        </p:nvSpPr>
        <p:spPr/>
        <p:txBody>
          <a:bodyPr>
            <a:normAutofit fontScale="92500" lnSpcReduction="20000"/>
          </a:bodyPr>
          <a:lstStyle/>
          <a:p>
            <a:r>
              <a:rPr lang="en-US" dirty="0">
                <a:latin typeface="Bell MT" panose="02020503060305020303" pitchFamily="18" charset="0"/>
              </a:rPr>
              <a:t>Why does seeing feel so different than hearing? If all this information is transformed into neuron firings, why not code it all together in one single display of information? Sounds waves operate at 20-20,000 Hz, light on the other hand is measured in trillions of Hz – there would be no confusion as to the source of the signal</a:t>
            </a:r>
          </a:p>
          <a:p>
            <a:r>
              <a:rPr lang="en-US" dirty="0">
                <a:latin typeface="Bell MT" panose="02020503060305020303" pitchFamily="18" charset="0"/>
              </a:rPr>
              <a:t>Suppose that the neurons capture the classical information – what’s in the world, where it is, what color it is…</a:t>
            </a:r>
          </a:p>
          <a:p>
            <a:r>
              <a:rPr lang="en-US" dirty="0">
                <a:latin typeface="Bell MT" panose="02020503060305020303" pitchFamily="18" charset="0"/>
              </a:rPr>
              <a:t>…but, quantum information is what you </a:t>
            </a:r>
            <a:r>
              <a:rPr lang="en-US" i="1" dirty="0">
                <a:latin typeface="Bell MT" panose="02020503060305020303" pitchFamily="18" charset="0"/>
              </a:rPr>
              <a:t>feel</a:t>
            </a:r>
            <a:r>
              <a:rPr lang="en-US" dirty="0">
                <a:latin typeface="Bell MT" panose="02020503060305020303" pitchFamily="18" charset="0"/>
              </a:rPr>
              <a:t>. The </a:t>
            </a:r>
            <a:r>
              <a:rPr lang="en-US" i="1" dirty="0">
                <a:latin typeface="Bell MT" panose="02020503060305020303" pitchFamily="18" charset="0"/>
              </a:rPr>
              <a:t>feeling </a:t>
            </a:r>
            <a:r>
              <a:rPr lang="en-US" dirty="0">
                <a:latin typeface="Bell MT" panose="02020503060305020303" pitchFamily="18" charset="0"/>
              </a:rPr>
              <a:t>of seeing something has to do with </a:t>
            </a:r>
            <a:r>
              <a:rPr lang="en-US" i="1" dirty="0">
                <a:latin typeface="Bell MT" panose="02020503060305020303" pitchFamily="18" charset="0"/>
              </a:rPr>
              <a:t>photon</a:t>
            </a:r>
            <a:r>
              <a:rPr lang="en-US" dirty="0">
                <a:latin typeface="Bell MT" panose="02020503060305020303" pitchFamily="18" charset="0"/>
              </a:rPr>
              <a:t> interactions with your </a:t>
            </a:r>
            <a:r>
              <a:rPr lang="en-US" i="1" dirty="0">
                <a:latin typeface="Bell MT" panose="02020503060305020303" pitchFamily="18" charset="0"/>
              </a:rPr>
              <a:t>quantum entangled self</a:t>
            </a:r>
            <a:r>
              <a:rPr lang="en-US" dirty="0">
                <a:latin typeface="Bell MT" panose="02020503060305020303" pitchFamily="18" charset="0"/>
              </a:rPr>
              <a:t>. The </a:t>
            </a:r>
            <a:r>
              <a:rPr lang="en-US" i="1" dirty="0">
                <a:latin typeface="Bell MT" panose="02020503060305020303" pitchFamily="18" charset="0"/>
              </a:rPr>
              <a:t>feeling</a:t>
            </a:r>
            <a:r>
              <a:rPr lang="en-US" dirty="0">
                <a:latin typeface="Bell MT" panose="02020503060305020303" pitchFamily="18" charset="0"/>
              </a:rPr>
              <a:t> of hearing something is what it feels like to have a </a:t>
            </a:r>
            <a:r>
              <a:rPr lang="en-US" i="1" dirty="0">
                <a:latin typeface="Bell MT" panose="02020503060305020303" pitchFamily="18" charset="0"/>
              </a:rPr>
              <a:t>phonon</a:t>
            </a:r>
            <a:r>
              <a:rPr lang="en-US" dirty="0">
                <a:latin typeface="Bell MT" panose="02020503060305020303" pitchFamily="18" charset="0"/>
              </a:rPr>
              <a:t> propagate through </a:t>
            </a:r>
            <a:r>
              <a:rPr lang="en-US" i="1" dirty="0">
                <a:latin typeface="Bell MT" panose="02020503060305020303" pitchFamily="18" charset="0"/>
              </a:rPr>
              <a:t>you</a:t>
            </a:r>
            <a:r>
              <a:rPr lang="en-US" dirty="0">
                <a:latin typeface="Bell MT" panose="02020503060305020303" pitchFamily="18" charset="0"/>
              </a:rPr>
              <a:t>.</a:t>
            </a:r>
          </a:p>
          <a:p>
            <a:r>
              <a:rPr lang="en-US" dirty="0">
                <a:latin typeface="Bell MT" panose="02020503060305020303" pitchFamily="18" charset="0"/>
              </a:rPr>
              <a:t>Generally, the feeling of the senses are the dual subjective equivalents of quasiparticle interactions.</a:t>
            </a:r>
          </a:p>
        </p:txBody>
      </p:sp>
      <p:sp>
        <p:nvSpPr>
          <p:cNvPr id="4" name="TextBox 3"/>
          <p:cNvSpPr txBox="1"/>
          <p:nvPr/>
        </p:nvSpPr>
        <p:spPr>
          <a:xfrm>
            <a:off x="7848600" y="6461760"/>
            <a:ext cx="4343400" cy="276999"/>
          </a:xfrm>
          <a:prstGeom prst="rect">
            <a:avLst/>
          </a:prstGeom>
          <a:noFill/>
        </p:spPr>
        <p:txBody>
          <a:bodyPr wrap="square" rtlCol="0">
            <a:spAutoFit/>
            <a:scene3d>
              <a:camera prst="orthographicFront"/>
              <a:lightRig rig="threePt" dir="t"/>
            </a:scene3d>
            <a:sp3d contourW="12700">
              <a:contourClr>
                <a:schemeClr val="tx1"/>
              </a:contourClr>
            </a:sp3d>
          </a:bodyPr>
          <a:lstStyle/>
          <a:p>
            <a:r>
              <a:rPr lang="en-US" sz="1200" i="1" dirty="0"/>
              <a:t>a </a:t>
            </a:r>
            <a:r>
              <a:rPr lang="en-US" sz="1200" i="1" u="sng" dirty="0">
                <a:hlinkClick r:id="rId3"/>
              </a:rPr>
              <a:t>flower depicting five-sold symmetry from “</a:t>
            </a:r>
            <a:r>
              <a:rPr lang="en-US" sz="1200" i="1" u="sng" dirty="0" err="1">
                <a:hlinkClick r:id="rId3"/>
              </a:rPr>
              <a:t>Lotsa</a:t>
            </a:r>
            <a:r>
              <a:rPr lang="en-US" sz="1200" i="1" u="sng" dirty="0">
                <a:hlinkClick r:id="rId3"/>
              </a:rPr>
              <a:t> ‘</a:t>
            </a:r>
            <a:r>
              <a:rPr lang="en-US" sz="1200" i="1" u="sng" dirty="0" err="1">
                <a:hlinkClick r:id="rId3"/>
              </a:rPr>
              <a:t>Spalinin</a:t>
            </a:r>
            <a:r>
              <a:rPr lang="en-US" sz="1200" i="1" u="sng" dirty="0">
                <a:hlinkClick r:id="rId3"/>
              </a:rPr>
              <a:t>’ 2 Do”</a:t>
            </a:r>
            <a:endParaRPr lang="en-US" sz="1200" dirty="0"/>
          </a:p>
        </p:txBody>
      </p:sp>
    </p:spTree>
    <p:extLst>
      <p:ext uri="{BB962C8B-B14F-4D97-AF65-F5344CB8AC3E}">
        <p14:creationId xmlns:p14="http://schemas.microsoft.com/office/powerpoint/2010/main" val="2324966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000" y="0"/>
            <a:ext cx="6096000" cy="6858000"/>
          </a:xfrm>
          <a:prstGeom prst="rect">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15376" y="964692"/>
            <a:ext cx="7761248" cy="1188720"/>
          </a:xfrm>
          <a:noFill/>
        </p:spPr>
        <p:txBody>
          <a:bodyPr>
            <a:normAutofit/>
          </a:bodyPr>
          <a:lstStyle/>
          <a:p>
            <a:pPr algn="ctr"/>
            <a:r>
              <a:rPr lang="en-US" sz="4000" dirty="0">
                <a:latin typeface="Bell MT" panose="02020503060305020303" pitchFamily="18" charset="0"/>
              </a:rPr>
              <a:t>Moral responsibility</a:t>
            </a:r>
            <a:r>
              <a:rPr lang="en-US" sz="4000" dirty="0"/>
              <a:t>	</a:t>
            </a:r>
          </a:p>
        </p:txBody>
      </p:sp>
      <p:sp>
        <p:nvSpPr>
          <p:cNvPr id="3" name="Content Placeholder 2"/>
          <p:cNvSpPr>
            <a:spLocks noGrp="1"/>
          </p:cNvSpPr>
          <p:nvPr>
            <p:ph idx="1"/>
          </p:nvPr>
        </p:nvSpPr>
        <p:spPr>
          <a:xfrm>
            <a:off x="3530600" y="2153412"/>
            <a:ext cx="5130800" cy="3860526"/>
          </a:xfrm>
        </p:spPr>
        <p:txBody>
          <a:bodyPr>
            <a:noAutofit/>
          </a:bodyPr>
          <a:lstStyle/>
          <a:p>
            <a:pPr>
              <a:lnSpc>
                <a:spcPct val="70000"/>
              </a:lnSpc>
            </a:pPr>
            <a:r>
              <a:rPr lang="en-US" sz="1800" dirty="0">
                <a:latin typeface="Bell MT" panose="02020503060305020303" pitchFamily="18" charset="0"/>
              </a:rPr>
              <a:t>The field of quantum cognition explores whether psychological puzzles can be explained assuming quantum effects – see “You’re not irrational your just quantum probabilistic” by ?. Wang (2015)</a:t>
            </a:r>
          </a:p>
          <a:p>
            <a:pPr>
              <a:lnSpc>
                <a:spcPct val="70000"/>
              </a:lnSpc>
            </a:pPr>
            <a:r>
              <a:rPr lang="en-US" sz="1800" dirty="0">
                <a:latin typeface="Bell MT" panose="02020503060305020303" pitchFamily="18" charset="0"/>
              </a:rPr>
              <a:t>People appear irrational when the participate in Prisoner’s dilemma simulations, but if quantum entanglement is assumed between the participants, the empirical results agree with models naturally</a:t>
            </a:r>
          </a:p>
          <a:p>
            <a:pPr>
              <a:lnSpc>
                <a:spcPct val="70000"/>
              </a:lnSpc>
            </a:pPr>
            <a:r>
              <a:rPr lang="en-US" sz="1800" dirty="0">
                <a:latin typeface="Bell MT" panose="02020503060305020303" pitchFamily="18" charset="0"/>
              </a:rPr>
              <a:t>This could be the objective dual to subjective “empathy”</a:t>
            </a:r>
          </a:p>
          <a:p>
            <a:pPr>
              <a:lnSpc>
                <a:spcPct val="70000"/>
              </a:lnSpc>
            </a:pPr>
            <a:r>
              <a:rPr lang="en-US" sz="1800" dirty="0">
                <a:latin typeface="Bell MT" panose="02020503060305020303" pitchFamily="18" charset="0"/>
              </a:rPr>
              <a:t>Question order is another psychological phenomena that is explained naturally assuming quantum effects</a:t>
            </a:r>
          </a:p>
          <a:p>
            <a:pPr>
              <a:lnSpc>
                <a:spcPct val="70000"/>
              </a:lnSpc>
            </a:pPr>
            <a:r>
              <a:rPr lang="en-US" sz="1800" dirty="0">
                <a:latin typeface="Bell MT" panose="02020503060305020303" pitchFamily="18" charset="0"/>
              </a:rPr>
              <a:t>From quantum effects like these, the mantra “do unto others as you would have done unto you” is learned. Moral responsibility follows from learning this game of life, coupled with quantum effects.</a:t>
            </a:r>
          </a:p>
        </p:txBody>
      </p:sp>
    </p:spTree>
    <p:extLst>
      <p:ext uri="{BB962C8B-B14F-4D97-AF65-F5344CB8AC3E}">
        <p14:creationId xmlns:p14="http://schemas.microsoft.com/office/powerpoint/2010/main" val="1650666892"/>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ell MT" panose="02020503060305020303" pitchFamily="18" charset="0"/>
              </a:rPr>
              <a:t>Love</a:t>
            </a:r>
          </a:p>
        </p:txBody>
      </p:sp>
      <p:sp>
        <p:nvSpPr>
          <p:cNvPr id="3" name="Content Placeholder 2"/>
          <p:cNvSpPr>
            <a:spLocks noGrp="1"/>
          </p:cNvSpPr>
          <p:nvPr>
            <p:ph idx="1"/>
          </p:nvPr>
        </p:nvSpPr>
        <p:spPr/>
        <p:txBody>
          <a:bodyPr/>
          <a:lstStyle/>
          <a:p>
            <a:r>
              <a:rPr lang="en-US" dirty="0">
                <a:latin typeface="Bell MT" panose="02020503060305020303" pitchFamily="18" charset="0"/>
              </a:rPr>
              <a:t>Something to do with quantum entanglement between organisms (not just humans)</a:t>
            </a:r>
          </a:p>
          <a:p>
            <a:r>
              <a:rPr lang="en-US" dirty="0">
                <a:latin typeface="Bell MT" panose="02020503060305020303" pitchFamily="18" charset="0"/>
              </a:rPr>
              <a:t>It comes from the heart, and that is not just a metaphor</a:t>
            </a:r>
          </a:p>
          <a:p>
            <a:r>
              <a:rPr lang="en-US" dirty="0">
                <a:latin typeface="Bell MT" panose="02020503060305020303" pitchFamily="18" charset="0"/>
              </a:rPr>
              <a:t>Unknown. We leave to the reader to discover for themselves</a:t>
            </a:r>
          </a:p>
        </p:txBody>
      </p:sp>
      <p:sp>
        <p:nvSpPr>
          <p:cNvPr id="4" name="TextBox 3"/>
          <p:cNvSpPr txBox="1"/>
          <p:nvPr/>
        </p:nvSpPr>
        <p:spPr>
          <a:xfrm>
            <a:off x="369277" y="6488668"/>
            <a:ext cx="4097215" cy="276999"/>
          </a:xfrm>
          <a:prstGeom prst="rect">
            <a:avLst/>
          </a:prstGeom>
          <a:noFill/>
        </p:spPr>
        <p:txBody>
          <a:bodyPr wrap="square" rtlCol="0">
            <a:spAutoFit/>
          </a:bodyPr>
          <a:lstStyle/>
          <a:p>
            <a:r>
              <a:rPr lang="en-US" sz="1200" dirty="0"/>
              <a:t>Picture from: cdn1.theodysseyonline.com</a:t>
            </a:r>
          </a:p>
        </p:txBody>
      </p:sp>
    </p:spTree>
    <p:extLst>
      <p:ext uri="{BB962C8B-B14F-4D97-AF65-F5344CB8AC3E}">
        <p14:creationId xmlns:p14="http://schemas.microsoft.com/office/powerpoint/2010/main" val="1328783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l="20000" r="2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Bell MT" panose="02020503060305020303" pitchFamily="18" charset="0"/>
              </a:rPr>
              <a:t>Consciousness</a:t>
            </a:r>
          </a:p>
        </p:txBody>
      </p:sp>
      <p:sp>
        <p:nvSpPr>
          <p:cNvPr id="3" name="Content Placeholder 2"/>
          <p:cNvSpPr>
            <a:spLocks noGrp="1"/>
          </p:cNvSpPr>
          <p:nvPr>
            <p:ph idx="1"/>
          </p:nvPr>
        </p:nvSpPr>
        <p:spPr/>
        <p:txBody>
          <a:bodyPr/>
          <a:lstStyle/>
          <a:p>
            <a:r>
              <a:rPr lang="en-US" b="1" dirty="0">
                <a:latin typeface="Bell MT" panose="02020503060305020303" pitchFamily="18" charset="0"/>
              </a:rPr>
              <a:t>All of the above</a:t>
            </a:r>
          </a:p>
          <a:p>
            <a:endParaRPr lang="en-US" dirty="0"/>
          </a:p>
        </p:txBody>
      </p:sp>
      <p:sp>
        <p:nvSpPr>
          <p:cNvPr id="4" name="TextBox 3"/>
          <p:cNvSpPr txBox="1"/>
          <p:nvPr/>
        </p:nvSpPr>
        <p:spPr>
          <a:xfrm>
            <a:off x="9020907" y="6446425"/>
            <a:ext cx="3446585" cy="276999"/>
          </a:xfrm>
          <a:prstGeom prst="rect">
            <a:avLst/>
          </a:prstGeom>
          <a:noFill/>
        </p:spPr>
        <p:txBody>
          <a:bodyPr wrap="square" rtlCol="0">
            <a:spAutoFit/>
          </a:bodyPr>
          <a:lstStyle/>
          <a:p>
            <a:r>
              <a:rPr lang="en-US" sz="1200" dirty="0"/>
              <a:t>From: pinterest.com/explore/consciousness/</a:t>
            </a:r>
          </a:p>
        </p:txBody>
      </p:sp>
    </p:spTree>
    <p:extLst>
      <p:ext uri="{BB962C8B-B14F-4D97-AF65-F5344CB8AC3E}">
        <p14:creationId xmlns:p14="http://schemas.microsoft.com/office/powerpoint/2010/main" val="1950905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2985" y="2258844"/>
            <a:ext cx="4260814" cy="3159158"/>
          </a:xfrm>
          <a:prstGeom prst="rect">
            <a:avLst/>
          </a:prstGeom>
        </p:spPr>
      </p:pic>
      <p:sp>
        <p:nvSpPr>
          <p:cNvPr id="14" name="Freeform: Shap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38199" y="365125"/>
            <a:ext cx="5529943" cy="1325563"/>
          </a:xfrm>
        </p:spPr>
        <p:txBody>
          <a:bodyPr>
            <a:normAutofit/>
          </a:bodyPr>
          <a:lstStyle/>
          <a:p>
            <a:r>
              <a:rPr lang="en-US" dirty="0">
                <a:solidFill>
                  <a:schemeClr val="bg1"/>
                </a:solidFill>
                <a:latin typeface="Bell MT" panose="02020503060305020303" pitchFamily="18" charset="0"/>
              </a:rPr>
              <a:t>Dualities</a:t>
            </a:r>
          </a:p>
        </p:txBody>
      </p:sp>
      <p:sp>
        <p:nvSpPr>
          <p:cNvPr id="3" name="Content Placeholder 2"/>
          <p:cNvSpPr>
            <a:spLocks noGrp="1"/>
          </p:cNvSpPr>
          <p:nvPr>
            <p:ph idx="1"/>
          </p:nvPr>
        </p:nvSpPr>
        <p:spPr>
          <a:xfrm>
            <a:off x="838199" y="1825625"/>
            <a:ext cx="4128169" cy="4311406"/>
          </a:xfrm>
        </p:spPr>
        <p:txBody>
          <a:bodyPr>
            <a:normAutofit/>
          </a:bodyPr>
          <a:lstStyle/>
          <a:p>
            <a:r>
              <a:rPr lang="en-US" sz="2000" dirty="0">
                <a:solidFill>
                  <a:schemeClr val="bg1"/>
                </a:solidFill>
                <a:latin typeface="Bell MT" panose="02020503060305020303" pitchFamily="18" charset="0"/>
              </a:rPr>
              <a:t>NOT talking about Descartes’ Mind-Body Dualism</a:t>
            </a:r>
          </a:p>
          <a:p>
            <a:r>
              <a:rPr lang="en-US" sz="2200" dirty="0">
                <a:solidFill>
                  <a:schemeClr val="bg1"/>
                </a:solidFill>
                <a:latin typeface="Bell MT" panose="02020503060305020303" pitchFamily="18" charset="0"/>
              </a:rPr>
              <a:t>Linear programming primal vs. dual</a:t>
            </a:r>
          </a:p>
          <a:p>
            <a:r>
              <a:rPr lang="en-US" sz="2200" dirty="0">
                <a:solidFill>
                  <a:schemeClr val="bg1"/>
                </a:solidFill>
                <a:latin typeface="Bell MT" panose="02020503060305020303" pitchFamily="18" charset="0"/>
              </a:rPr>
              <a:t>The theory of relativity</a:t>
            </a:r>
          </a:p>
          <a:p>
            <a:r>
              <a:rPr lang="en-US" sz="2200" dirty="0">
                <a:solidFill>
                  <a:schemeClr val="bg1"/>
                </a:solidFill>
                <a:latin typeface="Bell MT" panose="02020503060305020303" pitchFamily="18" charset="0"/>
              </a:rPr>
              <a:t>AdS/CFT duality</a:t>
            </a:r>
          </a:p>
          <a:p>
            <a:r>
              <a:rPr lang="en-US" sz="2400" dirty="0">
                <a:solidFill>
                  <a:schemeClr val="bg1"/>
                </a:solidFill>
                <a:latin typeface="Bell MT" panose="02020503060305020303" pitchFamily="18" charset="0"/>
              </a:rPr>
              <a:t>1</a:t>
            </a:r>
            <a:r>
              <a:rPr lang="en-US" sz="2400" baseline="30000" dirty="0">
                <a:solidFill>
                  <a:schemeClr val="bg1"/>
                </a:solidFill>
                <a:latin typeface="Bell MT" panose="02020503060305020303" pitchFamily="18" charset="0"/>
              </a:rPr>
              <a:t>st</a:t>
            </a:r>
            <a:r>
              <a:rPr lang="en-US" sz="2400" dirty="0">
                <a:solidFill>
                  <a:schemeClr val="bg1"/>
                </a:solidFill>
                <a:latin typeface="Bell MT" panose="02020503060305020303" pitchFamily="18" charset="0"/>
              </a:rPr>
              <a:t> person vs 3</a:t>
            </a:r>
            <a:r>
              <a:rPr lang="en-US" sz="2400" baseline="30000" dirty="0">
                <a:solidFill>
                  <a:schemeClr val="bg1"/>
                </a:solidFill>
                <a:latin typeface="Bell MT" panose="02020503060305020303" pitchFamily="18" charset="0"/>
              </a:rPr>
              <a:t>rd</a:t>
            </a:r>
            <a:r>
              <a:rPr lang="en-US" sz="2400" dirty="0">
                <a:solidFill>
                  <a:schemeClr val="bg1"/>
                </a:solidFill>
                <a:latin typeface="Bell MT" panose="02020503060305020303" pitchFamily="18" charset="0"/>
              </a:rPr>
              <a:t> person experience – the “Hard problem” of consciousness</a:t>
            </a:r>
          </a:p>
          <a:p>
            <a:endParaRPr lang="en-US" sz="2200" dirty="0">
              <a:solidFill>
                <a:schemeClr val="bg1"/>
              </a:solidFill>
              <a:latin typeface="Bell MT" panose="02020503060305020303" pitchFamily="18" charset="0"/>
            </a:endParaRPr>
          </a:p>
        </p:txBody>
      </p:sp>
      <p:sp>
        <p:nvSpPr>
          <p:cNvPr id="4" name="TextBox 3"/>
          <p:cNvSpPr txBox="1"/>
          <p:nvPr/>
        </p:nvSpPr>
        <p:spPr>
          <a:xfrm>
            <a:off x="6664569" y="5855677"/>
            <a:ext cx="4976446" cy="646331"/>
          </a:xfrm>
          <a:prstGeom prst="rect">
            <a:avLst/>
          </a:prstGeom>
          <a:noFill/>
        </p:spPr>
        <p:txBody>
          <a:bodyPr wrap="square" rtlCol="0">
            <a:spAutoFit/>
          </a:bodyPr>
          <a:lstStyle/>
          <a:p>
            <a:r>
              <a:rPr lang="en-US" sz="1200" i="1" dirty="0"/>
              <a:t>Black hole diagram showing event horizon and singularity at the center – the subject of the AdS/CFT duality from </a:t>
            </a:r>
            <a:r>
              <a:rPr lang="en-US" sz="1200" i="1" u="sng" dirty="0">
                <a:hlinkClick r:id="rId3"/>
              </a:rPr>
              <a:t>UCSD Center for Astrophysics and Space Sciences</a:t>
            </a:r>
            <a:endParaRPr lang="en-US" sz="1200" dirty="0"/>
          </a:p>
        </p:txBody>
      </p:sp>
    </p:spTree>
    <p:extLst>
      <p:ext uri="{BB962C8B-B14F-4D97-AF65-F5344CB8AC3E}">
        <p14:creationId xmlns:p14="http://schemas.microsoft.com/office/powerpoint/2010/main" val="1123412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33002" y="365125"/>
            <a:ext cx="10520702" cy="1325563"/>
          </a:xfrm>
        </p:spPr>
        <p:txBody>
          <a:bodyPr>
            <a:normAutofit/>
          </a:bodyPr>
          <a:lstStyle/>
          <a:p>
            <a:r>
              <a:rPr lang="en-US" dirty="0">
                <a:latin typeface="Bell MT" panose="02020503060305020303" pitchFamily="18" charset="0"/>
              </a:rPr>
              <a:t>Predictability</a:t>
            </a:r>
          </a:p>
        </p:txBody>
      </p:sp>
      <p:sp>
        <p:nvSpPr>
          <p:cNvPr id="3" name="Content Placeholder 2"/>
          <p:cNvSpPr>
            <a:spLocks noGrp="1"/>
          </p:cNvSpPr>
          <p:nvPr>
            <p:ph idx="1"/>
          </p:nvPr>
        </p:nvSpPr>
        <p:spPr>
          <a:xfrm>
            <a:off x="838201" y="2022601"/>
            <a:ext cx="10515598" cy="4154361"/>
          </a:xfrm>
        </p:spPr>
        <p:txBody>
          <a:bodyPr>
            <a:normAutofit/>
          </a:bodyPr>
          <a:lstStyle/>
          <a:p>
            <a:r>
              <a:rPr lang="en-US" sz="2000">
                <a:latin typeface="Bell MT" panose="02020503060305020303" pitchFamily="18" charset="0"/>
              </a:rPr>
              <a:t>In “The Ghost in the Quantum Turing Machine” (2013) S. Aaronson discusses the relationship between predictability and free will – if a Turing machine can predict your actions then you have no free will</a:t>
            </a:r>
          </a:p>
          <a:p>
            <a:r>
              <a:rPr lang="en-US" sz="2000">
                <a:latin typeface="Bell MT" panose="02020503060305020303" pitchFamily="18" charset="0"/>
              </a:rPr>
              <a:t>Fair enough, but considering it takes cutting edge supercomputers 100 days to simulating the dynamics of a single small protein for a millisecond (“Supercomputer sets protein folding record” (2010)) simulating an organism is likely beyond all practical reach even on “age of the Universe” time scales</a:t>
            </a:r>
          </a:p>
          <a:p>
            <a:r>
              <a:rPr lang="en-US" sz="2000">
                <a:latin typeface="Bell MT" panose="02020503060305020303" pitchFamily="18" charset="0"/>
              </a:rPr>
              <a:t>Furthermore, simulations would like diverge so significantly of nonlinear randomness (i.e. the nested choice of the mind’s eye)</a:t>
            </a:r>
          </a:p>
          <a:p>
            <a:endParaRPr lang="en-US" sz="2000"/>
          </a:p>
          <a:p>
            <a:pPr marL="0" indent="0">
              <a:buNone/>
            </a:pPr>
            <a:endParaRPr lang="en-US" sz="2000"/>
          </a:p>
        </p:txBody>
      </p:sp>
    </p:spTree>
    <p:extLst>
      <p:ext uri="{BB962C8B-B14F-4D97-AF65-F5344CB8AC3E}">
        <p14:creationId xmlns:p14="http://schemas.microsoft.com/office/powerpoint/2010/main" val="4192309114"/>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generated with very high confidence"/>
          <p:cNvPicPr>
            <a:picLocks noChangeAspect="1"/>
          </p:cNvPicPr>
          <p:nvPr/>
        </p:nvPicPr>
        <p:blipFill rotWithShape="1">
          <a:blip r:embed="rId2">
            <a:extLst>
              <a:ext uri="{28A0092B-C50C-407E-A947-70E740481C1C}">
                <a14:useLocalDpi xmlns:a14="http://schemas.microsoft.com/office/drawing/2010/main" val="0"/>
              </a:ext>
            </a:extLst>
          </a:blip>
          <a:srcRect t="1336" r="-1" b="-1"/>
          <a:stretch/>
        </p:blipFill>
        <p:spPr>
          <a:xfrm>
            <a:off x="20" y="10"/>
            <a:ext cx="4639713" cy="6857990"/>
          </a:xfrm>
          <a:prstGeom prst="rect">
            <a:avLst/>
          </a:prstGeom>
        </p:spPr>
      </p:pic>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069940" y="365124"/>
            <a:ext cx="6172200" cy="1828800"/>
          </a:xfrm>
        </p:spPr>
        <p:txBody>
          <a:bodyPr>
            <a:normAutofit/>
          </a:bodyPr>
          <a:lstStyle/>
          <a:p>
            <a:r>
              <a:rPr lang="en-US" dirty="0">
                <a:solidFill>
                  <a:schemeClr val="bg1"/>
                </a:solidFill>
                <a:latin typeface="Bell MT" panose="02020503060305020303" pitchFamily="18" charset="0"/>
              </a:rPr>
              <a:t>What is it like to be an electron?	</a:t>
            </a:r>
          </a:p>
        </p:txBody>
      </p:sp>
      <p:sp>
        <p:nvSpPr>
          <p:cNvPr id="3" name="Content Placeholder 2"/>
          <p:cNvSpPr>
            <a:spLocks noGrp="1"/>
          </p:cNvSpPr>
          <p:nvPr>
            <p:ph idx="1"/>
          </p:nvPr>
        </p:nvSpPr>
        <p:spPr>
          <a:xfrm>
            <a:off x="5069940" y="2322576"/>
            <a:ext cx="6172200" cy="3858768"/>
          </a:xfrm>
        </p:spPr>
        <p:txBody>
          <a:bodyPr>
            <a:normAutofit/>
          </a:bodyPr>
          <a:lstStyle/>
          <a:p>
            <a:pPr>
              <a:lnSpc>
                <a:spcPct val="80000"/>
              </a:lnSpc>
            </a:pPr>
            <a:r>
              <a:rPr lang="en-US" sz="2200" dirty="0">
                <a:solidFill>
                  <a:schemeClr val="bg1"/>
                </a:solidFill>
                <a:latin typeface="Bell MT" panose="02020503060305020303" pitchFamily="18" charset="0"/>
              </a:rPr>
              <a:t>Electrons make choices a billion times a second</a:t>
            </a:r>
          </a:p>
          <a:p>
            <a:pPr lvl="1">
              <a:lnSpc>
                <a:spcPct val="80000"/>
              </a:lnSpc>
            </a:pPr>
            <a:r>
              <a:rPr lang="en-US" sz="2200" dirty="0">
                <a:solidFill>
                  <a:schemeClr val="bg1"/>
                </a:solidFill>
                <a:latin typeface="Bell MT" panose="02020503060305020303" pitchFamily="18" charset="0"/>
              </a:rPr>
              <a:t>Emit a photon, absorb a photon, spin up, spin down, bounce right, left</a:t>
            </a:r>
          </a:p>
          <a:p>
            <a:pPr>
              <a:lnSpc>
                <a:spcPct val="80000"/>
              </a:lnSpc>
            </a:pPr>
            <a:r>
              <a:rPr lang="en-US" sz="2200" dirty="0">
                <a:solidFill>
                  <a:schemeClr val="bg1"/>
                </a:solidFill>
                <a:latin typeface="Bell MT" panose="02020503060305020303" pitchFamily="18" charset="0"/>
              </a:rPr>
              <a:t>But, no memory of past choices, to anticipation of choices to come</a:t>
            </a:r>
          </a:p>
          <a:p>
            <a:pPr>
              <a:lnSpc>
                <a:spcPct val="80000"/>
              </a:lnSpc>
            </a:pPr>
            <a:r>
              <a:rPr lang="en-US" sz="2200" dirty="0">
                <a:solidFill>
                  <a:schemeClr val="bg1"/>
                </a:solidFill>
                <a:latin typeface="Bell MT" panose="02020503060305020303" pitchFamily="18" charset="0"/>
              </a:rPr>
              <a:t>No concentration, no focus, no mind’s eye</a:t>
            </a:r>
          </a:p>
          <a:p>
            <a:pPr>
              <a:lnSpc>
                <a:spcPct val="80000"/>
              </a:lnSpc>
            </a:pPr>
            <a:r>
              <a:rPr lang="en-US" sz="2200" dirty="0">
                <a:solidFill>
                  <a:schemeClr val="bg1"/>
                </a:solidFill>
                <a:latin typeface="Bell MT" panose="02020503060305020303" pitchFamily="18" charset="0"/>
              </a:rPr>
              <a:t>Choice is forced upon you, so nothing like human free will</a:t>
            </a:r>
          </a:p>
          <a:p>
            <a:pPr>
              <a:lnSpc>
                <a:spcPct val="80000"/>
              </a:lnSpc>
            </a:pPr>
            <a:r>
              <a:rPr lang="en-US" sz="2200" dirty="0">
                <a:solidFill>
                  <a:schemeClr val="bg1"/>
                </a:solidFill>
                <a:latin typeface="Bell MT" panose="02020503060305020303" pitchFamily="18" charset="0"/>
              </a:rPr>
              <a:t>No self-awareness, nothing like human consciousness</a:t>
            </a:r>
          </a:p>
          <a:p>
            <a:pPr>
              <a:lnSpc>
                <a:spcPct val="80000"/>
              </a:lnSpc>
            </a:pPr>
            <a:r>
              <a:rPr lang="en-US" sz="2200" dirty="0">
                <a:solidFill>
                  <a:schemeClr val="bg1"/>
                </a:solidFill>
                <a:latin typeface="Bell MT" panose="02020503060305020303" pitchFamily="18" charset="0"/>
              </a:rPr>
              <a:t>Absolutely, insanely in the moment!</a:t>
            </a:r>
          </a:p>
        </p:txBody>
      </p:sp>
    </p:spTree>
    <p:extLst>
      <p:ext uri="{BB962C8B-B14F-4D97-AF65-F5344CB8AC3E}">
        <p14:creationId xmlns:p14="http://schemas.microsoft.com/office/powerpoint/2010/main" val="39796585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4589577" y="4956320"/>
            <a:ext cx="3165231" cy="1740541"/>
          </a:xfrm>
          <a:prstGeom prst="rect">
            <a:avLst/>
          </a:prstGeom>
        </p:spPr>
        <p:txBody>
          <a:bodyPr wrap="square">
            <a:spAutoFit/>
          </a:bodyPr>
          <a:lstStyle/>
          <a:p>
            <a:pPr algn="ctr">
              <a:lnSpc>
                <a:spcPct val="107000"/>
              </a:lnSpc>
              <a:spcAft>
                <a:spcPts val="800"/>
              </a:spcAft>
            </a:pPr>
            <a:r>
              <a:rPr lang="en-US" sz="4800" b="1" dirty="0">
                <a:latin typeface="Old English Text MT" panose="03040902040508030806" pitchFamily="66" charset="0"/>
                <a:ea typeface="Calibri" panose="020F0502020204030204" pitchFamily="34" charset="0"/>
                <a:cs typeface="Times New Roman" panose="02020603050405020304" pitchFamily="18" charset="0"/>
              </a:rPr>
              <a:t>T</a:t>
            </a:r>
            <a:r>
              <a:rPr lang="en-US" sz="4800" b="1" dirty="0">
                <a:latin typeface="Bell MT" panose="02020503060305020303" pitchFamily="18" charset="0"/>
                <a:ea typeface="Calibri" panose="020F0502020204030204" pitchFamily="34" charset="0"/>
                <a:cs typeface="Times New Roman" panose="02020603050405020304" pitchFamily="18" charset="0"/>
              </a:rPr>
              <a:t>he </a:t>
            </a:r>
            <a:r>
              <a:rPr lang="en-US" sz="4800" b="1" dirty="0">
                <a:latin typeface="Old English Text MT" panose="03040902040508030806" pitchFamily="66" charset="0"/>
                <a:ea typeface="Calibri" panose="020F0502020204030204" pitchFamily="34" charset="0"/>
                <a:cs typeface="Times New Roman" panose="02020603050405020304" pitchFamily="18" charset="0"/>
              </a:rPr>
              <a:t>E</a:t>
            </a:r>
            <a:r>
              <a:rPr lang="en-US" sz="4800" b="1" dirty="0">
                <a:latin typeface="Bell MT" panose="02020503060305020303" pitchFamily="18" charset="0"/>
                <a:ea typeface="Calibri" panose="020F0502020204030204" pitchFamily="34" charset="0"/>
                <a:cs typeface="Times New Roman" panose="02020603050405020304" pitchFamily="18" charset="0"/>
              </a:rPr>
              <a:t>ND</a:t>
            </a:r>
          </a:p>
          <a:p>
            <a:pPr algn="ctr">
              <a:lnSpc>
                <a:spcPct val="107000"/>
              </a:lnSpc>
              <a:spcAft>
                <a:spcPts val="800"/>
              </a:spcAft>
            </a:pPr>
            <a:endParaRPr lang="en-US" sz="4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146532" y="802791"/>
            <a:ext cx="12051323" cy="3945054"/>
          </a:xfrm>
          <a:prstGeom prst="rect">
            <a:avLst/>
          </a:prstGeom>
        </p:spPr>
        <p:txBody>
          <a:bodyPr wrap="square">
            <a:spAutoFit/>
          </a:bodyPr>
          <a:lstStyle/>
          <a:p>
            <a:pPr marL="914400" marR="914400" algn="just">
              <a:lnSpc>
                <a:spcPct val="107000"/>
              </a:lnSpc>
              <a:spcBef>
                <a:spcPts val="0"/>
              </a:spcBef>
              <a:spcAft>
                <a:spcPts val="800"/>
              </a:spcAft>
            </a:pPr>
            <a:r>
              <a:rPr lang="en-US" dirty="0">
                <a:latin typeface="Bell MT" panose="02020503060305020303" pitchFamily="18" charset="0"/>
                <a:ea typeface="Calibri" panose="020F0502020204030204" pitchFamily="34" charset="0"/>
                <a:cs typeface="Times New Roman" panose="02020603050405020304" pitchFamily="18" charset="0"/>
              </a:rPr>
              <a:t> “Western civilization, it seems to me, stands by two great heritages. One is the scientific spirit of adventure — the adventure into the unknown, an unknown which must be recognized as being unknown in order to be explored; the demand that the unanswerable mysteries of the Universe remain unanswered; the attitude that all is uncertain; to summarize it — the humility of the intellect. The other great heritage is Christian ethics — the basis of action on love, the brotherhood of all men, the value of the individual — the humility of the spirit. These two heritages are logically, thoroughly consistent. But logic is not all; one needs one's heart to follow an idea. If people are going back to religion, what are they going back to? Is the modern church a place to give comfort to a man who doubts God — more, one who disbelieves in God? Is the modern church a place to give comfort and encouragement to the value of such doubts? So far, have we not drawn strength and comfort to maintain the one or the other of these consistent heritages in a way which attacks the values of the other? Is this unavoidable? How can we draw inspiration to support these two pillars of western civilization so that they may stand together in full vigor, mutually unafraid? Is this not the central problem of our time?” – </a:t>
            </a:r>
            <a:r>
              <a:rPr lang="en-US" u="sng" dirty="0">
                <a:solidFill>
                  <a:srgbClr val="0563C1"/>
                </a:solidFill>
                <a:latin typeface="Bell MT" panose="02020503060305020303" pitchFamily="18" charset="0"/>
                <a:ea typeface="Calibri" panose="020F0502020204030204" pitchFamily="34" charset="0"/>
                <a:cs typeface="Times New Roman" panose="02020603050405020304" pitchFamily="18" charset="0"/>
                <a:hlinkClick r:id="rId3"/>
              </a:rPr>
              <a:t>Richard Feynman</a:t>
            </a:r>
            <a:r>
              <a:rPr lang="en-US" dirty="0">
                <a:latin typeface="Bell MT" panose="02020503060305020303" pitchFamily="18" charset="0"/>
                <a:ea typeface="Calibri" panose="020F0502020204030204" pitchFamily="34" charset="0"/>
                <a:cs typeface="Times New Roman" panose="02020603050405020304" pitchFamily="18" charset="0"/>
              </a:rPr>
              <a:t>, physicist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p:cNvSpPr txBox="1"/>
          <p:nvPr/>
        </p:nvSpPr>
        <p:spPr>
          <a:xfrm>
            <a:off x="1706872" y="5826590"/>
            <a:ext cx="8930640" cy="1107996"/>
          </a:xfrm>
          <a:prstGeom prst="rect">
            <a:avLst/>
          </a:prstGeom>
          <a:noFill/>
        </p:spPr>
        <p:txBody>
          <a:bodyPr wrap="square" rtlCol="0">
            <a:spAutoFit/>
          </a:bodyPr>
          <a:lstStyle/>
          <a:p>
            <a:pPr algn="ctr"/>
            <a:r>
              <a:rPr lang="en-US" sz="2400" dirty="0">
                <a:latin typeface="Bell MT" panose="02020503060305020303" pitchFamily="18" charset="0"/>
              </a:rPr>
              <a:t>For more, including this PowerPoint, go to I, </a:t>
            </a:r>
            <a:r>
              <a:rPr lang="en-US" sz="2400" dirty="0">
                <a:latin typeface="Old English Text MT" panose="03040902040508030806" pitchFamily="66" charset="0"/>
              </a:rPr>
              <a:t>Q</a:t>
            </a:r>
            <a:r>
              <a:rPr lang="en-US" sz="2400" dirty="0">
                <a:latin typeface="Bell MT" panose="02020503060305020303" pitchFamily="18" charset="0"/>
              </a:rPr>
              <a:t>uantum </a:t>
            </a:r>
            <a:endParaRPr lang="en-US" dirty="0">
              <a:latin typeface="Bell MT" panose="02020503060305020303" pitchFamily="18" charset="0"/>
            </a:endParaRPr>
          </a:p>
          <a:p>
            <a:pPr algn="ctr"/>
            <a:r>
              <a:rPr lang="en-US" sz="2400" dirty="0">
                <a:latin typeface="Bell MT" panose="02020503060305020303" pitchFamily="18" charset="0"/>
                <a:hlinkClick r:id="rId4"/>
              </a:rPr>
              <a:t>www.eyequantum.com</a:t>
            </a:r>
            <a:endParaRPr lang="en-US" sz="2400" dirty="0">
              <a:latin typeface="Bell MT" panose="02020503060305020303" pitchFamily="18" charset="0"/>
            </a:endParaRPr>
          </a:p>
          <a:p>
            <a:endParaRPr lang="en-US" dirty="0"/>
          </a:p>
        </p:txBody>
      </p:sp>
    </p:spTree>
    <p:extLst>
      <p:ext uri="{BB962C8B-B14F-4D97-AF65-F5344CB8AC3E}">
        <p14:creationId xmlns:p14="http://schemas.microsoft.com/office/powerpoint/2010/main" val="1920809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8"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b="34553"/>
          <a:stretch/>
        </p:blipFill>
        <p:spPr>
          <a:xfrm>
            <a:off x="4777316" y="737361"/>
            <a:ext cx="6780700" cy="5282439"/>
          </a:xfrm>
          <a:prstGeom prst="rect">
            <a:avLst/>
          </a:prstGeom>
        </p:spPr>
      </p:pic>
      <p:sp>
        <p:nvSpPr>
          <p:cNvPr id="15" name="Down Arrow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52500" y="1967265"/>
            <a:ext cx="2628900" cy="2547257"/>
          </a:xfrm>
          <a:noFill/>
        </p:spPr>
        <p:txBody>
          <a:bodyPr vert="horz" lIns="91440" tIns="45720" rIns="91440" bIns="45720" rtlCol="0" anchor="ctr">
            <a:normAutofit/>
          </a:bodyPr>
          <a:lstStyle/>
          <a:p>
            <a:pPr algn="ctr"/>
            <a:r>
              <a:rPr lang="en-US" sz="3300" kern="1200" dirty="0">
                <a:solidFill>
                  <a:schemeClr val="bg1"/>
                </a:solidFill>
                <a:latin typeface="+mj-lt"/>
                <a:ea typeface="+mj-ea"/>
                <a:cs typeface="+mj-cs"/>
              </a:rPr>
              <a:t>Let’s first get the quantum measurement problem out of the way…</a:t>
            </a:r>
          </a:p>
        </p:txBody>
      </p:sp>
      <p:sp>
        <p:nvSpPr>
          <p:cNvPr id="3" name="TextBox 2"/>
          <p:cNvSpPr txBox="1"/>
          <p:nvPr/>
        </p:nvSpPr>
        <p:spPr>
          <a:xfrm>
            <a:off x="307084" y="5090160"/>
            <a:ext cx="5225036" cy="1815882"/>
          </a:xfrm>
          <a:prstGeom prst="rect">
            <a:avLst/>
          </a:prstGeom>
          <a:noFill/>
        </p:spPr>
        <p:txBody>
          <a:bodyPr wrap="square" rtlCol="0">
            <a:spAutoFit/>
          </a:bodyPr>
          <a:lstStyle/>
          <a:p>
            <a:r>
              <a:rPr lang="en-US" sz="2800" b="1" dirty="0">
                <a:latin typeface="Bell MT" panose="02020503060305020303" pitchFamily="18" charset="0"/>
              </a:rPr>
              <a:t>No wave function collapse, quantum evolution is always smooth, unitary, time reversible. No need for MANY WORLDS!</a:t>
            </a:r>
          </a:p>
        </p:txBody>
      </p:sp>
      <p:sp>
        <p:nvSpPr>
          <p:cNvPr id="4" name="Arrow: Right 3"/>
          <p:cNvSpPr/>
          <p:nvPr/>
        </p:nvSpPr>
        <p:spPr>
          <a:xfrm rot="20185756">
            <a:off x="5417988" y="4784483"/>
            <a:ext cx="1663108" cy="14996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1499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6"/>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483008" y="320040"/>
            <a:ext cx="7396071" cy="4794869"/>
          </a:xfrm>
          <a:prstGeom prst="rect">
            <a:avLst/>
          </a:prstGeom>
          <a:extLst>
            <a:ext uri="{53640926-AAD7-44D8-BBD7-CCE9431645EC}">
              <a14:shadowObscured xmlns:a14="http://schemas.microsoft.com/office/drawing/2010/main"/>
            </a:ext>
          </a:extLst>
        </p:spPr>
      </p:pic>
      <p:sp>
        <p:nvSpPr>
          <p:cNvPr id="2" name="Title 1"/>
          <p:cNvSpPr>
            <a:spLocks noGrp="1"/>
          </p:cNvSpPr>
          <p:nvPr>
            <p:ph type="title"/>
          </p:nvPr>
        </p:nvSpPr>
        <p:spPr>
          <a:xfrm>
            <a:off x="483009" y="5346694"/>
            <a:ext cx="6160896" cy="1511306"/>
          </a:xfrm>
        </p:spPr>
        <p:txBody>
          <a:bodyPr>
            <a:normAutofit/>
          </a:bodyPr>
          <a:lstStyle/>
          <a:p>
            <a:pPr>
              <a:lnSpc>
                <a:spcPct val="80000"/>
              </a:lnSpc>
            </a:pPr>
            <a:r>
              <a:rPr lang="en-US" sz="5400" dirty="0">
                <a:latin typeface="Bell MT" panose="02020503060305020303" pitchFamily="18" charset="0"/>
              </a:rPr>
              <a:t>The Stern-Gerlach Experiment</a:t>
            </a:r>
          </a:p>
        </p:txBody>
      </p:sp>
      <p:sp>
        <p:nvSpPr>
          <p:cNvPr id="3" name="Content Placeholder 2"/>
          <p:cNvSpPr>
            <a:spLocks noGrp="1"/>
          </p:cNvSpPr>
          <p:nvPr>
            <p:ph idx="1"/>
          </p:nvPr>
        </p:nvSpPr>
        <p:spPr>
          <a:xfrm>
            <a:off x="7534655" y="965199"/>
            <a:ext cx="4008101" cy="4020458"/>
          </a:xfrm>
        </p:spPr>
        <p:txBody>
          <a:bodyPr anchor="ctr">
            <a:normAutofit/>
          </a:bodyPr>
          <a:lstStyle/>
          <a:p>
            <a:r>
              <a:rPr lang="en-US" sz="3200" dirty="0">
                <a:latin typeface="Bell MT" panose="02020503060305020303" pitchFamily="18" charset="0"/>
              </a:rPr>
              <a:t>The Stern-Gerlach experiment (1922) proved that spin was quantized</a:t>
            </a:r>
          </a:p>
          <a:p>
            <a:r>
              <a:rPr lang="en-US" sz="3200" dirty="0">
                <a:latin typeface="Bell MT" panose="02020503060305020303" pitchFamily="18" charset="0"/>
              </a:rPr>
              <a:t>Each silver atom has spin = +1/2 or -1/2</a:t>
            </a:r>
          </a:p>
        </p:txBody>
      </p:sp>
      <p:sp>
        <p:nvSpPr>
          <p:cNvPr id="5" name="Rectangle 4"/>
          <p:cNvSpPr/>
          <p:nvPr/>
        </p:nvSpPr>
        <p:spPr>
          <a:xfrm>
            <a:off x="167639" y="3820771"/>
            <a:ext cx="7367015" cy="954107"/>
          </a:xfrm>
          <a:prstGeom prst="rect">
            <a:avLst/>
          </a:prstGeom>
        </p:spPr>
        <p:txBody>
          <a:bodyPr wrap="square">
            <a:spAutoFit/>
          </a:bodyPr>
          <a:lstStyle/>
          <a:p>
            <a:r>
              <a:rPr lang="en-US" sz="1400" i="1" dirty="0">
                <a:ea typeface="Calibri" panose="020F0502020204030204" pitchFamily="34" charset="0"/>
                <a:cs typeface="Times New Roman" panose="02020603050405020304" pitchFamily="18" charset="0"/>
              </a:rPr>
              <a:t>Stern–Gerlach experiment: silver atoms travel through an inhomogeneous magnetic field and are deflected up or down depending on their spin. 1: furnace. 2: beam of silver atoms. 3: inhomogeneous magnetic field. 4: expected result. 5: what was actually observed. Image and caption by </a:t>
            </a:r>
            <a:r>
              <a:rPr lang="en-US" sz="1400" i="1" u="sng" dirty="0" err="1">
                <a:solidFill>
                  <a:srgbClr val="0563C1"/>
                </a:solidFill>
                <a:ea typeface="Calibri" panose="020F0502020204030204" pitchFamily="34" charset="0"/>
                <a:cs typeface="Times New Roman" panose="02020603050405020304" pitchFamily="18" charset="0"/>
                <a:hlinkClick r:id="rId4"/>
              </a:rPr>
              <a:t>Tatoute</a:t>
            </a:r>
            <a:r>
              <a:rPr lang="en-US" sz="1400" i="1" u="sng" dirty="0">
                <a:solidFill>
                  <a:srgbClr val="0563C1"/>
                </a:solidFill>
                <a:ea typeface="Calibri" panose="020F0502020204030204" pitchFamily="34" charset="0"/>
                <a:cs typeface="Times New Roman" panose="02020603050405020304" pitchFamily="18" charset="0"/>
                <a:hlinkClick r:id="rId4"/>
              </a:rPr>
              <a:t> at Wikipedia</a:t>
            </a:r>
            <a:r>
              <a:rPr lang="en-US" sz="1400" i="1" dirty="0">
                <a:solidFill>
                  <a:srgbClr val="FF0000"/>
                </a:solidFill>
                <a:ea typeface="Calibri" panose="020F0502020204030204" pitchFamily="34" charset="0"/>
                <a:cs typeface="Times New Roman" panose="02020603050405020304" pitchFamily="18" charset="0"/>
              </a:rPr>
              <a:t>.</a:t>
            </a:r>
            <a:endParaRPr lang="en-US" sz="1400" dirty="0"/>
          </a:p>
        </p:txBody>
      </p:sp>
    </p:spTree>
    <p:extLst>
      <p:ext uri="{BB962C8B-B14F-4D97-AF65-F5344CB8AC3E}">
        <p14:creationId xmlns:p14="http://schemas.microsoft.com/office/powerpoint/2010/main" val="400590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976" r="7446"/>
          <a:stretch/>
        </p:blipFill>
        <p:spPr>
          <a:xfrm>
            <a:off x="134057" y="213360"/>
            <a:ext cx="4330406" cy="6400800"/>
          </a:xfrm>
          <a:prstGeom prst="rect">
            <a:avLst/>
          </a:prstGeom>
        </p:spPr>
      </p:pic>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069940" y="365124"/>
            <a:ext cx="6172200" cy="1828800"/>
          </a:xfrm>
        </p:spPr>
        <p:txBody>
          <a:bodyPr>
            <a:normAutofit/>
          </a:bodyPr>
          <a:lstStyle/>
          <a:p>
            <a:r>
              <a:rPr lang="en-US" dirty="0">
                <a:solidFill>
                  <a:schemeClr val="bg1"/>
                </a:solidFill>
                <a:latin typeface="Bell MT" panose="02020503060305020303" pitchFamily="18" charset="0"/>
              </a:rPr>
              <a:t>Quantum Entanglement</a:t>
            </a:r>
          </a:p>
        </p:txBody>
      </p:sp>
      <p:sp>
        <p:nvSpPr>
          <p:cNvPr id="3" name="Content Placeholder 2"/>
          <p:cNvSpPr>
            <a:spLocks noGrp="1"/>
          </p:cNvSpPr>
          <p:nvPr>
            <p:ph idx="1"/>
          </p:nvPr>
        </p:nvSpPr>
        <p:spPr>
          <a:xfrm>
            <a:off x="5069940" y="2322576"/>
            <a:ext cx="6172200" cy="3858768"/>
          </a:xfrm>
        </p:spPr>
        <p:txBody>
          <a:bodyPr>
            <a:normAutofit/>
          </a:bodyPr>
          <a:lstStyle/>
          <a:p>
            <a:r>
              <a:rPr lang="en-US" sz="2400" dirty="0">
                <a:solidFill>
                  <a:schemeClr val="bg1"/>
                </a:solidFill>
                <a:latin typeface="Bell MT" panose="02020503060305020303" pitchFamily="18" charset="0"/>
              </a:rPr>
              <a:t>Only way to take two or more particles and make them into One system of particles in a meaningful way</a:t>
            </a:r>
          </a:p>
          <a:p>
            <a:r>
              <a:rPr lang="en-US" sz="2400" dirty="0">
                <a:solidFill>
                  <a:schemeClr val="bg1"/>
                </a:solidFill>
                <a:latin typeface="Bell MT" panose="02020503060305020303" pitchFamily="18" charset="0"/>
              </a:rPr>
              <a:t>No theoretical limit on how extensive entanglement may be - billions of particles have been experimentally entangled in the lab</a:t>
            </a:r>
          </a:p>
        </p:txBody>
      </p:sp>
      <p:sp>
        <p:nvSpPr>
          <p:cNvPr id="4" name="TextBox 3"/>
          <p:cNvSpPr txBox="1"/>
          <p:nvPr/>
        </p:nvSpPr>
        <p:spPr>
          <a:xfrm>
            <a:off x="579120" y="5410200"/>
            <a:ext cx="3885343" cy="1477328"/>
          </a:xfrm>
          <a:prstGeom prst="rect">
            <a:avLst/>
          </a:prstGeom>
          <a:noFill/>
        </p:spPr>
        <p:txBody>
          <a:bodyPr wrap="square" rtlCol="0">
            <a:spAutoFit/>
          </a:bodyPr>
          <a:lstStyle/>
          <a:p>
            <a:r>
              <a:rPr lang="en-US" sz="1200" i="1" dirty="0"/>
              <a:t>Two entangled electrons placed into two boxes through the top, separated by a galaxy, then opened on the side (or any side for that matter), will always be found spinning in the same direction -it could be either left or right, but A and B will always point the same way. Picture of Milky Way Galaxy </a:t>
            </a:r>
            <a:r>
              <a:rPr lang="en-US" sz="1200" i="1" u="sng" dirty="0">
                <a:hlinkClick r:id="rId3"/>
              </a:rPr>
              <a:t>here</a:t>
            </a:r>
            <a:r>
              <a:rPr lang="en-US" sz="1200" i="1" dirty="0"/>
              <a:t>.</a:t>
            </a:r>
            <a:endParaRPr lang="en-US" sz="1200" dirty="0"/>
          </a:p>
          <a:p>
            <a:endParaRPr lang="en-US" dirty="0"/>
          </a:p>
        </p:txBody>
      </p:sp>
    </p:spTree>
    <p:extLst>
      <p:ext uri="{BB962C8B-B14F-4D97-AF65-F5344CB8AC3E}">
        <p14:creationId xmlns:p14="http://schemas.microsoft.com/office/powerpoint/2010/main" val="2647425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print">
            <a:extLst>
              <a:ext uri="{28A0092B-C50C-407E-A947-70E740481C1C}">
                <a14:useLocalDpi xmlns:a14="http://schemas.microsoft.com/office/drawing/2010/main" val="0"/>
              </a:ext>
            </a:extLst>
          </a:blip>
          <a:srcRect l="18786" t="1266" r="12874" b="41660"/>
          <a:stretch/>
        </p:blipFill>
        <p:spPr bwMode="auto">
          <a:xfrm>
            <a:off x="6529753" y="1221337"/>
            <a:ext cx="5363308" cy="5187461"/>
          </a:xfrm>
          <a:prstGeom prst="rect">
            <a:avLst/>
          </a:prstGeom>
          <a:extLst>
            <a:ext uri="{53640926-AAD7-44D8-BBD7-CCE9431645EC}">
              <a14:shadowObscured xmlns:a14="http://schemas.microsoft.com/office/drawing/2010/main"/>
            </a:ext>
          </a:extLst>
        </p:spPr>
      </p:pic>
      <p:sp>
        <p:nvSpPr>
          <p:cNvPr id="9" name="Freeform: Shap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38199" y="365125"/>
            <a:ext cx="5529943" cy="1325563"/>
          </a:xfrm>
        </p:spPr>
        <p:txBody>
          <a:bodyPr>
            <a:normAutofit/>
          </a:bodyPr>
          <a:lstStyle/>
          <a:p>
            <a:pPr>
              <a:lnSpc>
                <a:spcPct val="70000"/>
              </a:lnSpc>
            </a:pPr>
            <a:r>
              <a:rPr lang="en-US" sz="3700">
                <a:solidFill>
                  <a:schemeClr val="bg1"/>
                </a:solidFill>
                <a:latin typeface="Bell MT" panose="02020503060305020303" pitchFamily="18" charset="0"/>
              </a:rPr>
              <a:t>Suppose Dyson is correct and the electron does make a choice</a:t>
            </a:r>
          </a:p>
        </p:txBody>
      </p:sp>
      <p:sp>
        <p:nvSpPr>
          <p:cNvPr id="3" name="Content Placeholder 2"/>
          <p:cNvSpPr>
            <a:spLocks noGrp="1"/>
          </p:cNvSpPr>
          <p:nvPr>
            <p:ph idx="1"/>
          </p:nvPr>
        </p:nvSpPr>
        <p:spPr>
          <a:xfrm>
            <a:off x="838199" y="1825625"/>
            <a:ext cx="4128169" cy="3399518"/>
          </a:xfrm>
        </p:spPr>
        <p:txBody>
          <a:bodyPr>
            <a:normAutofit/>
          </a:bodyPr>
          <a:lstStyle/>
          <a:p>
            <a:r>
              <a:rPr lang="en-US" sz="2000" dirty="0">
                <a:solidFill>
                  <a:schemeClr val="bg1"/>
                </a:solidFill>
                <a:latin typeface="Bell MT" panose="02020503060305020303" pitchFamily="18" charset="0"/>
              </a:rPr>
              <a:t>Quantum probabilities in the 3</a:t>
            </a:r>
            <a:r>
              <a:rPr lang="en-US" sz="2000" baseline="30000" dirty="0">
                <a:solidFill>
                  <a:schemeClr val="bg1"/>
                </a:solidFill>
                <a:latin typeface="Bell MT" panose="02020503060305020303" pitchFamily="18" charset="0"/>
              </a:rPr>
              <a:t>rd</a:t>
            </a:r>
            <a:r>
              <a:rPr lang="en-US" sz="2000" dirty="0">
                <a:solidFill>
                  <a:schemeClr val="bg1"/>
                </a:solidFill>
                <a:latin typeface="Bell MT" panose="02020503060305020303" pitchFamily="18" charset="0"/>
              </a:rPr>
              <a:t> person objective description are </a:t>
            </a:r>
            <a:r>
              <a:rPr lang="en-US" sz="2000" i="1" dirty="0">
                <a:solidFill>
                  <a:schemeClr val="bg1"/>
                </a:solidFill>
                <a:latin typeface="Bell MT" panose="02020503060305020303" pitchFamily="18" charset="0"/>
              </a:rPr>
              <a:t>dual</a:t>
            </a:r>
            <a:r>
              <a:rPr lang="en-US" sz="2000" dirty="0">
                <a:solidFill>
                  <a:schemeClr val="bg1"/>
                </a:solidFill>
                <a:latin typeface="Bell MT" panose="02020503060305020303" pitchFamily="18" charset="0"/>
              </a:rPr>
              <a:t> to preferences in the 1</a:t>
            </a:r>
            <a:r>
              <a:rPr lang="en-US" sz="2000" baseline="30000" dirty="0">
                <a:solidFill>
                  <a:schemeClr val="bg1"/>
                </a:solidFill>
                <a:latin typeface="Bell MT" panose="02020503060305020303" pitchFamily="18" charset="0"/>
              </a:rPr>
              <a:t>st</a:t>
            </a:r>
            <a:r>
              <a:rPr lang="en-US" sz="2000" dirty="0">
                <a:solidFill>
                  <a:schemeClr val="bg1"/>
                </a:solidFill>
                <a:latin typeface="Bell MT" panose="02020503060305020303" pitchFamily="18" charset="0"/>
              </a:rPr>
              <a:t> person</a:t>
            </a:r>
          </a:p>
          <a:p>
            <a:r>
              <a:rPr lang="en-US" sz="2000" dirty="0">
                <a:solidFill>
                  <a:schemeClr val="bg1"/>
                </a:solidFill>
                <a:latin typeface="Bell MT" panose="02020503060305020303" pitchFamily="18" charset="0"/>
              </a:rPr>
              <a:t>Measurement is </a:t>
            </a:r>
            <a:r>
              <a:rPr lang="en-US" sz="2000" i="1" dirty="0">
                <a:solidFill>
                  <a:schemeClr val="bg1"/>
                </a:solidFill>
                <a:latin typeface="Bell MT" panose="02020503060305020303" pitchFamily="18" charset="0"/>
              </a:rPr>
              <a:t>dual</a:t>
            </a:r>
            <a:r>
              <a:rPr lang="en-US" sz="2000" dirty="0">
                <a:solidFill>
                  <a:schemeClr val="bg1"/>
                </a:solidFill>
                <a:latin typeface="Bell MT" panose="02020503060305020303" pitchFamily="18" charset="0"/>
              </a:rPr>
              <a:t> to choice</a:t>
            </a:r>
          </a:p>
          <a:p>
            <a:r>
              <a:rPr lang="en-US" sz="2000" dirty="0">
                <a:solidFill>
                  <a:schemeClr val="bg1"/>
                </a:solidFill>
                <a:latin typeface="Bell MT" panose="02020503060305020303" pitchFamily="18" charset="0"/>
              </a:rPr>
              <a:t>But, much is still missing from this electron’s subjective experience –no memory, choice forced upon it, no understanding, no self-awareness, no expectations of the future, nothing like human consciousness</a:t>
            </a:r>
          </a:p>
        </p:txBody>
      </p:sp>
      <mc:AlternateContent xmlns:mc="http://schemas.openxmlformats.org/markup-compatibility/2006" xmlns:a14="http://schemas.microsoft.com/office/drawing/2010/main">
        <mc:Choice Requires="a14">
          <p:sp>
            <p:nvSpPr>
              <p:cNvPr id="7" name="Rectangle 6"/>
              <p:cNvSpPr/>
              <p:nvPr/>
            </p:nvSpPr>
            <p:spPr>
              <a:xfrm>
                <a:off x="0" y="5475122"/>
                <a:ext cx="4663440" cy="8552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chemeClr val="bg2"/>
                              </a:solidFill>
                              <a:latin typeface="Cambria Math" panose="02040503050406030204" pitchFamily="18" charset="0"/>
                              <a:ea typeface="Cambria Math" panose="02040503050406030204" pitchFamily="18" charset="0"/>
                            </a:rPr>
                          </m:ctrlPr>
                        </m:sSubPr>
                        <m:e>
                          <m:r>
                            <a:rPr lang="en-US" sz="2400" i="1">
                              <a:solidFill>
                                <a:schemeClr val="bg2"/>
                              </a:solidFill>
                              <a:latin typeface="Cambria Math" panose="02040503050406030204" pitchFamily="18" charset="0"/>
                              <a:ea typeface="Cambria Math" panose="02040503050406030204" pitchFamily="18" charset="0"/>
                            </a:rPr>
                            <m:t>𝜓</m:t>
                          </m:r>
                        </m:e>
                        <m:sub>
                          <m:r>
                            <a:rPr lang="en-US" sz="2400" b="0" i="1" smtClean="0">
                              <a:solidFill>
                                <a:schemeClr val="bg2"/>
                              </a:solidFill>
                              <a:latin typeface="Cambria Math" panose="02040503050406030204" pitchFamily="18" charset="0"/>
                              <a:ea typeface="Cambria Math" panose="02040503050406030204" pitchFamily="18" charset="0"/>
                            </a:rPr>
                            <m:t>𝐼𝑛𝑖𝑡𝑖𝑎𝑙</m:t>
                          </m:r>
                        </m:sub>
                      </m:sSub>
                      <m:r>
                        <a:rPr lang="en-US" sz="2400">
                          <a:solidFill>
                            <a:schemeClr val="bg2"/>
                          </a:solidFill>
                          <a:latin typeface="Cambria Math" panose="02040503050406030204" pitchFamily="18" charset="0"/>
                          <a:ea typeface="Cambria Math" panose="02040503050406030204" pitchFamily="18" charset="0"/>
                        </a:rPr>
                        <m:t>=</m:t>
                      </m:r>
                      <m:f>
                        <m:fPr>
                          <m:ctrlPr>
                            <a:rPr lang="en-US" sz="2400" i="1">
                              <a:solidFill>
                                <a:schemeClr val="bg2"/>
                              </a:solidFill>
                              <a:latin typeface="Cambria Math" panose="02040503050406030204" pitchFamily="18" charset="0"/>
                              <a:ea typeface="Cambria Math" panose="02040503050406030204" pitchFamily="18" charset="0"/>
                            </a:rPr>
                          </m:ctrlPr>
                        </m:fPr>
                        <m:num>
                          <m:r>
                            <a:rPr lang="en-US" sz="2400" i="1">
                              <a:solidFill>
                                <a:schemeClr val="bg2"/>
                              </a:solidFill>
                              <a:latin typeface="Cambria Math" panose="02040503050406030204" pitchFamily="18" charset="0"/>
                              <a:ea typeface="Cambria Math" panose="02040503050406030204" pitchFamily="18" charset="0"/>
                            </a:rPr>
                            <m:t>1</m:t>
                          </m:r>
                        </m:num>
                        <m:den>
                          <m:rad>
                            <m:radPr>
                              <m:degHide m:val="on"/>
                              <m:ctrlPr>
                                <a:rPr lang="en-US" sz="2400" i="1">
                                  <a:solidFill>
                                    <a:schemeClr val="bg2"/>
                                  </a:solidFill>
                                  <a:latin typeface="Cambria Math" panose="02040503050406030204" pitchFamily="18" charset="0"/>
                                  <a:ea typeface="Cambria Math" panose="02040503050406030204" pitchFamily="18" charset="0"/>
                                </a:rPr>
                              </m:ctrlPr>
                            </m:radPr>
                            <m:deg/>
                            <m:e>
                              <m:r>
                                <a:rPr lang="en-US" sz="2400" i="1">
                                  <a:solidFill>
                                    <a:schemeClr val="bg2"/>
                                  </a:solidFill>
                                  <a:latin typeface="Cambria Math" panose="02040503050406030204" pitchFamily="18" charset="0"/>
                                  <a:ea typeface="Cambria Math" panose="02040503050406030204" pitchFamily="18" charset="0"/>
                                </a:rPr>
                                <m:t>2</m:t>
                              </m:r>
                            </m:e>
                          </m:rad>
                        </m:den>
                      </m:f>
                      <m:d>
                        <m:dPr>
                          <m:begChr m:val=""/>
                          <m:endChr m:val="⟩"/>
                          <m:ctrlPr>
                            <a:rPr lang="en-US" sz="2400" i="1">
                              <a:solidFill>
                                <a:schemeClr val="bg2"/>
                              </a:solidFill>
                              <a:latin typeface="Cambria Math" panose="02040503050406030204" pitchFamily="18" charset="0"/>
                              <a:ea typeface="Cambria Math" panose="02040503050406030204" pitchFamily="18" charset="0"/>
                            </a:rPr>
                          </m:ctrlPr>
                        </m:dPr>
                        <m:e>
                          <m:r>
                            <a:rPr lang="en-US" sz="2400" i="1">
                              <a:solidFill>
                                <a:schemeClr val="bg2"/>
                              </a:solidFill>
                              <a:latin typeface="Cambria Math" panose="02040503050406030204" pitchFamily="18" charset="0"/>
                              <a:ea typeface="Cambria Math" panose="02040503050406030204" pitchFamily="18" charset="0"/>
                            </a:rPr>
                            <m:t>|</m:t>
                          </m:r>
                          <m:r>
                            <a:rPr lang="en-US" sz="2400" i="1">
                              <a:solidFill>
                                <a:schemeClr val="bg2"/>
                              </a:solidFill>
                              <a:latin typeface="Cambria Math" panose="02040503050406030204" pitchFamily="18" charset="0"/>
                              <a:ea typeface="Cambria Math" panose="02040503050406030204" pitchFamily="18" charset="0"/>
                            </a:rPr>
                            <m:t>𝑈𝑃</m:t>
                          </m:r>
                        </m:e>
                      </m:d>
                      <m:r>
                        <a:rPr lang="en-US" sz="2400" i="1">
                          <a:solidFill>
                            <a:schemeClr val="bg2"/>
                          </a:solidFill>
                          <a:latin typeface="Cambria Math" panose="02040503050406030204" pitchFamily="18" charset="0"/>
                          <a:ea typeface="Cambria Math" panose="02040503050406030204" pitchFamily="18" charset="0"/>
                        </a:rPr>
                        <m:t>+</m:t>
                      </m:r>
                      <m:f>
                        <m:fPr>
                          <m:ctrlPr>
                            <a:rPr lang="en-US" sz="2400" i="1">
                              <a:solidFill>
                                <a:schemeClr val="bg2"/>
                              </a:solidFill>
                              <a:latin typeface="Cambria Math" panose="02040503050406030204" pitchFamily="18" charset="0"/>
                              <a:ea typeface="Cambria Math" panose="02040503050406030204" pitchFamily="18" charset="0"/>
                            </a:rPr>
                          </m:ctrlPr>
                        </m:fPr>
                        <m:num>
                          <m:r>
                            <a:rPr lang="en-US" sz="2400" i="1">
                              <a:solidFill>
                                <a:schemeClr val="bg2"/>
                              </a:solidFill>
                              <a:latin typeface="Cambria Math" panose="02040503050406030204" pitchFamily="18" charset="0"/>
                              <a:ea typeface="Cambria Math" panose="02040503050406030204" pitchFamily="18" charset="0"/>
                            </a:rPr>
                            <m:t>1</m:t>
                          </m:r>
                        </m:num>
                        <m:den>
                          <m:rad>
                            <m:radPr>
                              <m:degHide m:val="on"/>
                              <m:ctrlPr>
                                <a:rPr lang="en-US" sz="2400" i="1">
                                  <a:solidFill>
                                    <a:schemeClr val="bg2"/>
                                  </a:solidFill>
                                  <a:latin typeface="Cambria Math" panose="02040503050406030204" pitchFamily="18" charset="0"/>
                                  <a:ea typeface="Cambria Math" panose="02040503050406030204" pitchFamily="18" charset="0"/>
                                </a:rPr>
                              </m:ctrlPr>
                            </m:radPr>
                            <m:deg/>
                            <m:e>
                              <m:r>
                                <a:rPr lang="en-US" sz="2400" i="1">
                                  <a:solidFill>
                                    <a:schemeClr val="bg2"/>
                                  </a:solidFill>
                                  <a:latin typeface="Cambria Math" panose="02040503050406030204" pitchFamily="18" charset="0"/>
                                  <a:ea typeface="Cambria Math" panose="02040503050406030204" pitchFamily="18" charset="0"/>
                                </a:rPr>
                                <m:t>2</m:t>
                              </m:r>
                            </m:e>
                          </m:rad>
                        </m:den>
                      </m:f>
                      <m:r>
                        <a:rPr lang="en-US" sz="2400" i="1">
                          <a:solidFill>
                            <a:schemeClr val="bg2"/>
                          </a:solidFill>
                          <a:latin typeface="Cambria Math" panose="02040503050406030204" pitchFamily="18" charset="0"/>
                          <a:ea typeface="Cambria Math" panose="02040503050406030204" pitchFamily="18" charset="0"/>
                        </a:rPr>
                        <m:t>|</m:t>
                      </m:r>
                      <m:d>
                        <m:dPr>
                          <m:begChr m:val=""/>
                          <m:endChr m:val="⟩"/>
                          <m:ctrlPr>
                            <a:rPr lang="en-US" sz="2400" i="1">
                              <a:solidFill>
                                <a:schemeClr val="bg2"/>
                              </a:solidFill>
                              <a:latin typeface="Cambria Math" panose="02040503050406030204" pitchFamily="18" charset="0"/>
                              <a:ea typeface="Cambria Math" panose="02040503050406030204" pitchFamily="18" charset="0"/>
                            </a:rPr>
                          </m:ctrlPr>
                        </m:dPr>
                        <m:e>
                          <m:r>
                            <a:rPr lang="en-US" sz="2400" i="1">
                              <a:solidFill>
                                <a:schemeClr val="bg2"/>
                              </a:solidFill>
                              <a:latin typeface="Cambria Math" panose="02040503050406030204" pitchFamily="18" charset="0"/>
                              <a:ea typeface="Cambria Math" panose="02040503050406030204" pitchFamily="18" charset="0"/>
                            </a:rPr>
                            <m:t>𝐷𝑂𝑊𝑁</m:t>
                          </m:r>
                        </m:e>
                      </m:d>
                    </m:oMath>
                  </m:oMathPara>
                </a14:m>
                <a:endParaRPr lang="en-US" sz="2400" dirty="0">
                  <a:solidFill>
                    <a:schemeClr val="bg2"/>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0" y="5475122"/>
                <a:ext cx="4663440" cy="855299"/>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09795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8518" y="1690688"/>
            <a:ext cx="7243482" cy="5167312"/>
          </a:xfrm>
          <a:custGeom>
            <a:avLst/>
            <a:gdLst>
              <a:gd name="connsiteX0" fmla="*/ 0 w 7243482"/>
              <a:gd name="connsiteY0" fmla="*/ 0 h 5167312"/>
              <a:gd name="connsiteX1" fmla="*/ 7243482 w 7243482"/>
              <a:gd name="connsiteY1" fmla="*/ 0 h 5167312"/>
              <a:gd name="connsiteX2" fmla="*/ 7243482 w 7243482"/>
              <a:gd name="connsiteY2" fmla="*/ 5167312 h 5167312"/>
              <a:gd name="connsiteX3" fmla="*/ 221324 w 7243482"/>
              <a:gd name="connsiteY3" fmla="*/ 5167312 h 5167312"/>
              <a:gd name="connsiteX4" fmla="*/ 2615203 w 7243482"/>
              <a:gd name="connsiteY4" fmla="*/ 952 h 5167312"/>
              <a:gd name="connsiteX5" fmla="*/ 0 w 7243482"/>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3482" h="5167312">
                <a:moveTo>
                  <a:pt x="0" y="0"/>
                </a:moveTo>
                <a:lnTo>
                  <a:pt x="7243482" y="0"/>
                </a:lnTo>
                <a:lnTo>
                  <a:pt x="7243482" y="5167312"/>
                </a:lnTo>
                <a:lnTo>
                  <a:pt x="221324" y="5167312"/>
                </a:lnTo>
                <a:lnTo>
                  <a:pt x="2615203" y="952"/>
                </a:lnTo>
                <a:lnTo>
                  <a:pt x="0" y="95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l="15326" r="7958" b="19716"/>
          <a:stretch/>
        </p:blipFill>
        <p:spPr bwMode="auto">
          <a:xfrm>
            <a:off x="6972702" y="2171126"/>
            <a:ext cx="5298832" cy="4686874"/>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a:extLst>
            <a:ext uri="{53640926-AAD7-44D8-BBD7-CCE9431645EC}">
              <a14:shadowObscured xmlns:a14="http://schemas.microsoft.com/office/drawing/2010/main"/>
            </a:ext>
          </a:extLst>
        </p:spPr>
      </p:pic>
      <p:sp>
        <p:nvSpPr>
          <p:cNvPr id="11"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0"/>
            <a:ext cx="7399176" cy="5166360"/>
          </a:xfrm>
          <a:custGeom>
            <a:avLst/>
            <a:gdLst>
              <a:gd name="connsiteX0" fmla="*/ 0 w 7399176"/>
              <a:gd name="connsiteY0" fmla="*/ 0 h 5166360"/>
              <a:gd name="connsiteX1" fmla="*/ 7399176 w 7399176"/>
              <a:gd name="connsiteY1" fmla="*/ 0 h 5166360"/>
              <a:gd name="connsiteX2" fmla="*/ 5005297 w 7399176"/>
              <a:gd name="connsiteY2" fmla="*/ 5166360 h 5166360"/>
              <a:gd name="connsiteX3" fmla="*/ 0 w 7399176"/>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7399176" h="5166360">
                <a:moveTo>
                  <a:pt x="0" y="0"/>
                </a:moveTo>
                <a:lnTo>
                  <a:pt x="7399176" y="0"/>
                </a:lnTo>
                <a:lnTo>
                  <a:pt x="5005297" y="5166360"/>
                </a:lnTo>
                <a:lnTo>
                  <a:pt x="0" y="5166360"/>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b="1" dirty="0">
                <a:latin typeface="Bell MT" panose="02020503060305020303" pitchFamily="18" charset="0"/>
              </a:rPr>
              <a:t>With a packet of 3 entangled electrons some interesting things begin to happen:</a:t>
            </a:r>
          </a:p>
        </p:txBody>
      </p:sp>
      <p:sp>
        <p:nvSpPr>
          <p:cNvPr id="3" name="Content Placeholder 2"/>
          <p:cNvSpPr>
            <a:spLocks noGrp="1"/>
          </p:cNvSpPr>
          <p:nvPr>
            <p:ph idx="1"/>
          </p:nvPr>
        </p:nvSpPr>
        <p:spPr>
          <a:xfrm>
            <a:off x="492082" y="1690688"/>
            <a:ext cx="5501640" cy="4189815"/>
          </a:xfrm>
        </p:spPr>
        <p:txBody>
          <a:bodyPr anchor="ctr">
            <a:normAutofit/>
          </a:bodyPr>
          <a:lstStyle/>
          <a:p>
            <a:r>
              <a:rPr lang="en-US" dirty="0">
                <a:solidFill>
                  <a:schemeClr val="bg1"/>
                </a:solidFill>
                <a:latin typeface="Bell MT" panose="02020503060305020303" pitchFamily="18" charset="0"/>
              </a:rPr>
              <a:t>System is still entangled, still in superposition after measurement – still ONE thing, quantum computing power still accessible</a:t>
            </a:r>
          </a:p>
          <a:p>
            <a:r>
              <a:rPr lang="en-US" dirty="0">
                <a:solidFill>
                  <a:schemeClr val="bg1"/>
                </a:solidFill>
                <a:latin typeface="Bell MT" panose="02020503060305020303" pitchFamily="18" charset="0"/>
              </a:rPr>
              <a:t>System is left in an eigenstate –basic memory</a:t>
            </a:r>
          </a:p>
          <a:p>
            <a:r>
              <a:rPr lang="en-US" dirty="0">
                <a:solidFill>
                  <a:schemeClr val="bg1"/>
                </a:solidFill>
                <a:latin typeface="Bell MT" panose="02020503060305020303" pitchFamily="18" charset="0"/>
              </a:rPr>
              <a:t>But, choice still forced upon it, nothing like our free will yet</a:t>
            </a:r>
          </a:p>
          <a:p>
            <a:endParaRPr lang="en-US" sz="2000" dirty="0">
              <a:solidFill>
                <a:schemeClr val="bg1"/>
              </a:solidFill>
            </a:endParaRPr>
          </a:p>
          <a:p>
            <a:endParaRPr lang="en-US" sz="2000" dirty="0">
              <a:solidFill>
                <a:schemeClr val="bg1"/>
              </a:solidFill>
            </a:endParaRPr>
          </a:p>
        </p:txBody>
      </p:sp>
      <mc:AlternateContent xmlns:mc="http://schemas.openxmlformats.org/markup-compatibility/2006" xmlns:a14="http://schemas.microsoft.com/office/drawing/2010/main">
        <mc:Choice Requires="a14">
          <p:sp>
            <p:nvSpPr>
              <p:cNvPr id="8" name="Rectangle 7"/>
              <p:cNvSpPr/>
              <p:nvPr/>
            </p:nvSpPr>
            <p:spPr>
              <a:xfrm>
                <a:off x="-19240" y="5192333"/>
                <a:ext cx="5841402" cy="1376339"/>
              </a:xfrm>
              <a:prstGeom prst="rect">
                <a:avLst/>
              </a:prstGeom>
            </p:spPr>
            <p:txBody>
              <a:bodyPr wrap="square">
                <a:spAutoFit/>
              </a:bodyPr>
              <a:lstStyle/>
              <a:p>
                <a14:m>
                  <m:oMath xmlns:m="http://schemas.openxmlformats.org/officeDocument/2006/math">
                    <m:sSub>
                      <m:sSubPr>
                        <m:ctrlPr>
                          <a:rPr lang="en-US" sz="2400" i="1" smtClean="0">
                            <a:solidFill>
                              <a:schemeClr val="bg2"/>
                            </a:solidFill>
                            <a:latin typeface="Cambria Math" panose="02040503050406030204" pitchFamily="18" charset="0"/>
                            <a:ea typeface="Cambria Math" panose="02040503050406030204" pitchFamily="18" charset="0"/>
                          </a:rPr>
                        </m:ctrlPr>
                      </m:sSubPr>
                      <m:e>
                        <m:r>
                          <a:rPr lang="en-US" sz="2400" i="1">
                            <a:solidFill>
                              <a:schemeClr val="bg2"/>
                            </a:solidFill>
                            <a:latin typeface="Cambria Math" panose="02040503050406030204" pitchFamily="18" charset="0"/>
                            <a:ea typeface="Cambria Math" panose="02040503050406030204" pitchFamily="18" charset="0"/>
                          </a:rPr>
                          <m:t>𝜓</m:t>
                        </m:r>
                      </m:e>
                      <m:sub>
                        <m:r>
                          <a:rPr lang="en-US" sz="2400" b="0" i="1" smtClean="0">
                            <a:solidFill>
                              <a:schemeClr val="bg2"/>
                            </a:solidFill>
                            <a:latin typeface="Cambria Math" panose="02040503050406030204" pitchFamily="18" charset="0"/>
                            <a:ea typeface="Cambria Math" panose="02040503050406030204" pitchFamily="18" charset="0"/>
                          </a:rPr>
                          <m:t>𝐼𝑛𝑖𝑡𝑖𝑎𝑙</m:t>
                        </m:r>
                      </m:sub>
                    </m:sSub>
                    <m:r>
                      <a:rPr lang="en-US" sz="2400">
                        <a:solidFill>
                          <a:schemeClr val="bg2"/>
                        </a:solidFill>
                        <a:latin typeface="Cambria Math" panose="02040503050406030204" pitchFamily="18" charset="0"/>
                        <a:ea typeface="Cambria Math" panose="02040503050406030204" pitchFamily="18" charset="0"/>
                      </a:rPr>
                      <m:t>=</m:t>
                    </m:r>
                    <m:f>
                      <m:fPr>
                        <m:ctrlPr>
                          <a:rPr lang="en-US" sz="2400" i="1">
                            <a:solidFill>
                              <a:schemeClr val="bg2"/>
                            </a:solidFill>
                            <a:latin typeface="Cambria Math" panose="02040503050406030204" pitchFamily="18" charset="0"/>
                            <a:ea typeface="Cambria Math" panose="02040503050406030204" pitchFamily="18" charset="0"/>
                          </a:rPr>
                        </m:ctrlPr>
                      </m:fPr>
                      <m:num>
                        <m:r>
                          <a:rPr lang="en-US" sz="2400" i="1">
                            <a:solidFill>
                              <a:schemeClr val="bg2"/>
                            </a:solidFill>
                            <a:latin typeface="Cambria Math" panose="02040503050406030204" pitchFamily="18" charset="0"/>
                            <a:ea typeface="Cambria Math" panose="02040503050406030204" pitchFamily="18" charset="0"/>
                          </a:rPr>
                          <m:t>1</m:t>
                        </m:r>
                      </m:num>
                      <m:den>
                        <m:rad>
                          <m:radPr>
                            <m:degHide m:val="on"/>
                            <m:ctrlPr>
                              <a:rPr lang="en-US" sz="2400" i="1">
                                <a:solidFill>
                                  <a:schemeClr val="bg2"/>
                                </a:solidFill>
                                <a:latin typeface="Cambria Math" panose="02040503050406030204" pitchFamily="18" charset="0"/>
                                <a:ea typeface="Cambria Math" panose="02040503050406030204" pitchFamily="18" charset="0"/>
                              </a:rPr>
                            </m:ctrlPr>
                          </m:radPr>
                          <m:deg/>
                          <m:e>
                            <m:r>
                              <a:rPr lang="en-US" sz="2400" b="0" i="1" smtClean="0">
                                <a:solidFill>
                                  <a:schemeClr val="bg2"/>
                                </a:solidFill>
                                <a:latin typeface="Cambria Math" panose="02040503050406030204" pitchFamily="18" charset="0"/>
                                <a:ea typeface="Cambria Math" panose="02040503050406030204" pitchFamily="18" charset="0"/>
                              </a:rPr>
                              <m:t>8</m:t>
                            </m:r>
                          </m:e>
                        </m:rad>
                      </m:den>
                    </m:f>
                    <m:r>
                      <a:rPr lang="en-US" sz="2400" i="1" smtClean="0">
                        <a:solidFill>
                          <a:schemeClr val="bg2"/>
                        </a:solidFill>
                        <a:latin typeface="Cambria Math" panose="02040503050406030204" pitchFamily="18" charset="0"/>
                        <a:ea typeface="Cambria Math" panose="02040503050406030204" pitchFamily="18" charset="0"/>
                      </a:rPr>
                      <m:t> </m:t>
                    </m:r>
                  </m:oMath>
                </a14:m>
                <a:r>
                  <a:rPr lang="en-US" sz="2400" dirty="0">
                    <a:solidFill>
                      <a:schemeClr val="bg2"/>
                    </a:solidFill>
                  </a:rPr>
                  <a:t>(</a:t>
                </a:r>
                <a14:m>
                  <m:oMath xmlns:m="http://schemas.openxmlformats.org/officeDocument/2006/math">
                    <m:d>
                      <m:dPr>
                        <m:begChr m:val=""/>
                        <m:endChr m:val="⟩"/>
                        <m:ctrlPr>
                          <a:rPr lang="en-US" sz="2400" i="1">
                            <a:solidFill>
                              <a:schemeClr val="bg2"/>
                            </a:solidFill>
                            <a:latin typeface="Cambria Math" panose="02040503050406030204" pitchFamily="18" charset="0"/>
                            <a:ea typeface="Cambria Math" panose="02040503050406030204" pitchFamily="18" charset="0"/>
                          </a:rPr>
                        </m:ctrlPr>
                      </m:dPr>
                      <m:e>
                        <m:r>
                          <a:rPr lang="en-US" sz="2400" i="1">
                            <a:solidFill>
                              <a:schemeClr val="bg2"/>
                            </a:solidFill>
                            <a:latin typeface="Cambria Math" panose="02040503050406030204" pitchFamily="18" charset="0"/>
                            <a:ea typeface="Cambria Math" panose="02040503050406030204" pitchFamily="18" charset="0"/>
                          </a:rPr>
                          <m:t>|</m:t>
                        </m:r>
                        <m:r>
                          <a:rPr lang="en-US" sz="2400" i="1">
                            <a:solidFill>
                              <a:schemeClr val="bg2"/>
                            </a:solidFill>
                            <a:latin typeface="Cambria Math" panose="02040503050406030204" pitchFamily="18" charset="0"/>
                            <a:ea typeface="Cambria Math" panose="02040503050406030204" pitchFamily="18" charset="0"/>
                          </a:rPr>
                          <m:t>𝑈𝑈𝑈</m:t>
                        </m:r>
                      </m:e>
                    </m:d>
                    <m:r>
                      <a:rPr lang="en-US" sz="2400" i="1">
                        <a:solidFill>
                          <a:schemeClr val="bg2"/>
                        </a:solidFill>
                        <a:latin typeface="Cambria Math" panose="02040503050406030204" pitchFamily="18" charset="0"/>
                        <a:ea typeface="Cambria Math" panose="02040503050406030204" pitchFamily="18" charset="0"/>
                      </a:rPr>
                      <m:t>+|</m:t>
                    </m:r>
                    <m:d>
                      <m:dPr>
                        <m:begChr m:val=""/>
                        <m:endChr m:val="⟩"/>
                        <m:ctrlPr>
                          <a:rPr lang="en-US" sz="2400" i="1">
                            <a:solidFill>
                              <a:schemeClr val="bg2"/>
                            </a:solidFill>
                            <a:latin typeface="Cambria Math" panose="02040503050406030204" pitchFamily="18" charset="0"/>
                            <a:ea typeface="Cambria Math" panose="02040503050406030204" pitchFamily="18" charset="0"/>
                          </a:rPr>
                        </m:ctrlPr>
                      </m:dPr>
                      <m:e>
                        <m:r>
                          <a:rPr lang="en-US" sz="2400" i="1">
                            <a:solidFill>
                              <a:schemeClr val="bg2"/>
                            </a:solidFill>
                            <a:latin typeface="Cambria Math" panose="02040503050406030204" pitchFamily="18" charset="0"/>
                            <a:ea typeface="Cambria Math" panose="02040503050406030204" pitchFamily="18" charset="0"/>
                          </a:rPr>
                          <m:t>𝑈𝑈𝐷</m:t>
                        </m:r>
                      </m:e>
                    </m:d>
                  </m:oMath>
                </a14:m>
                <a:r>
                  <a:rPr lang="en-US" sz="2400" dirty="0">
                    <a:solidFill>
                      <a:schemeClr val="bg2"/>
                    </a:solidFill>
                  </a:rPr>
                  <a:t>+</a:t>
                </a:r>
                <a14:m>
                  <m:oMath xmlns:m="http://schemas.openxmlformats.org/officeDocument/2006/math">
                    <m:r>
                      <a:rPr lang="en-US" sz="2400" i="1">
                        <a:solidFill>
                          <a:schemeClr val="bg2"/>
                        </a:solidFill>
                        <a:latin typeface="Cambria Math" panose="02040503050406030204" pitchFamily="18" charset="0"/>
                        <a:ea typeface="Cambria Math" panose="02040503050406030204" pitchFamily="18" charset="0"/>
                      </a:rPr>
                      <m:t>|</m:t>
                    </m:r>
                    <m:d>
                      <m:dPr>
                        <m:begChr m:val=""/>
                        <m:endChr m:val="⟩"/>
                        <m:ctrlPr>
                          <a:rPr lang="en-US" sz="2400" i="1">
                            <a:solidFill>
                              <a:schemeClr val="bg2"/>
                            </a:solidFill>
                            <a:latin typeface="Cambria Math" panose="02040503050406030204" pitchFamily="18" charset="0"/>
                            <a:ea typeface="Cambria Math" panose="02040503050406030204" pitchFamily="18" charset="0"/>
                          </a:rPr>
                        </m:ctrlPr>
                      </m:dPr>
                      <m:e>
                        <m:r>
                          <a:rPr lang="en-US" sz="2400" i="1">
                            <a:solidFill>
                              <a:schemeClr val="bg2"/>
                            </a:solidFill>
                            <a:latin typeface="Cambria Math" panose="02040503050406030204" pitchFamily="18" charset="0"/>
                            <a:ea typeface="Cambria Math" panose="02040503050406030204" pitchFamily="18" charset="0"/>
                          </a:rPr>
                          <m:t>𝑈𝐷𝑈</m:t>
                        </m:r>
                      </m:e>
                    </m:d>
                  </m:oMath>
                </a14:m>
                <a:r>
                  <a:rPr lang="en-US" sz="2400" dirty="0">
                    <a:solidFill>
                      <a:schemeClr val="bg2"/>
                    </a:solidFill>
                  </a:rPr>
                  <a:t> +</a:t>
                </a:r>
                <a14:m>
                  <m:oMath xmlns:m="http://schemas.openxmlformats.org/officeDocument/2006/math">
                    <m:r>
                      <a:rPr lang="en-US" sz="2400" i="1">
                        <a:solidFill>
                          <a:schemeClr val="bg2"/>
                        </a:solidFill>
                        <a:latin typeface="Cambria Math" panose="02040503050406030204" pitchFamily="18" charset="0"/>
                        <a:ea typeface="Cambria Math" panose="02040503050406030204" pitchFamily="18" charset="0"/>
                      </a:rPr>
                      <m:t>|</m:t>
                    </m:r>
                    <m:d>
                      <m:dPr>
                        <m:begChr m:val=""/>
                        <m:endChr m:val="⟩"/>
                        <m:ctrlPr>
                          <a:rPr lang="en-US" sz="2400" i="1">
                            <a:solidFill>
                              <a:schemeClr val="bg2"/>
                            </a:solidFill>
                            <a:latin typeface="Cambria Math" panose="02040503050406030204" pitchFamily="18" charset="0"/>
                            <a:ea typeface="Cambria Math" panose="02040503050406030204" pitchFamily="18" charset="0"/>
                          </a:rPr>
                        </m:ctrlPr>
                      </m:dPr>
                      <m:e>
                        <m:r>
                          <a:rPr lang="en-US" sz="2400" i="1">
                            <a:solidFill>
                              <a:schemeClr val="bg2"/>
                            </a:solidFill>
                            <a:latin typeface="Cambria Math" panose="02040503050406030204" pitchFamily="18" charset="0"/>
                            <a:ea typeface="Cambria Math" panose="02040503050406030204" pitchFamily="18" charset="0"/>
                          </a:rPr>
                          <m:t>𝑈𝐷</m:t>
                        </m:r>
                        <m:r>
                          <a:rPr lang="en-US" sz="2400" b="0" i="1" smtClean="0">
                            <a:solidFill>
                              <a:schemeClr val="bg2"/>
                            </a:solidFill>
                            <a:latin typeface="Cambria Math" panose="02040503050406030204" pitchFamily="18" charset="0"/>
                            <a:ea typeface="Cambria Math" panose="02040503050406030204" pitchFamily="18" charset="0"/>
                          </a:rPr>
                          <m:t>𝐷</m:t>
                        </m:r>
                      </m:e>
                    </m:d>
                  </m:oMath>
                </a14:m>
                <a:r>
                  <a:rPr lang="en-US" sz="2400" dirty="0">
                    <a:solidFill>
                      <a:schemeClr val="bg2"/>
                    </a:solidFill>
                  </a:rPr>
                  <a:t> +</a:t>
                </a:r>
                <a14:m>
                  <m:oMath xmlns:m="http://schemas.openxmlformats.org/officeDocument/2006/math">
                    <m:r>
                      <a:rPr lang="en-US" sz="2400" i="1">
                        <a:solidFill>
                          <a:schemeClr val="bg2"/>
                        </a:solidFill>
                        <a:latin typeface="Cambria Math" panose="02040503050406030204" pitchFamily="18" charset="0"/>
                        <a:ea typeface="Cambria Math" panose="02040503050406030204" pitchFamily="18" charset="0"/>
                      </a:rPr>
                      <m:t>|</m:t>
                    </m:r>
                    <m:d>
                      <m:dPr>
                        <m:begChr m:val=""/>
                        <m:endChr m:val="⟩"/>
                        <m:ctrlPr>
                          <a:rPr lang="en-US" sz="2400" i="1">
                            <a:solidFill>
                              <a:schemeClr val="bg2"/>
                            </a:solidFill>
                            <a:latin typeface="Cambria Math" panose="02040503050406030204" pitchFamily="18" charset="0"/>
                            <a:ea typeface="Cambria Math" panose="02040503050406030204" pitchFamily="18" charset="0"/>
                          </a:rPr>
                        </m:ctrlPr>
                      </m:dPr>
                      <m:e>
                        <m:r>
                          <a:rPr lang="en-US" sz="2400" b="0" i="1" smtClean="0">
                            <a:solidFill>
                              <a:schemeClr val="bg2"/>
                            </a:solidFill>
                            <a:latin typeface="Cambria Math" panose="02040503050406030204" pitchFamily="18" charset="0"/>
                            <a:ea typeface="Cambria Math" panose="02040503050406030204" pitchFamily="18" charset="0"/>
                          </a:rPr>
                          <m:t>𝐷𝑈</m:t>
                        </m:r>
                        <m:r>
                          <a:rPr lang="en-US" sz="2400" i="1">
                            <a:solidFill>
                              <a:schemeClr val="bg2"/>
                            </a:solidFill>
                            <a:latin typeface="Cambria Math" panose="02040503050406030204" pitchFamily="18" charset="0"/>
                            <a:ea typeface="Cambria Math" panose="02040503050406030204" pitchFamily="18" charset="0"/>
                          </a:rPr>
                          <m:t>𝑈</m:t>
                        </m:r>
                      </m:e>
                    </m:d>
                  </m:oMath>
                </a14:m>
                <a:r>
                  <a:rPr lang="en-US" sz="2400" dirty="0">
                    <a:solidFill>
                      <a:schemeClr val="bg2"/>
                    </a:solidFill>
                  </a:rPr>
                  <a:t> +</a:t>
                </a:r>
                <a14:m>
                  <m:oMath xmlns:m="http://schemas.openxmlformats.org/officeDocument/2006/math">
                    <m:r>
                      <a:rPr lang="en-US" sz="2400" i="1">
                        <a:solidFill>
                          <a:schemeClr val="bg2"/>
                        </a:solidFill>
                        <a:latin typeface="Cambria Math" panose="02040503050406030204" pitchFamily="18" charset="0"/>
                        <a:ea typeface="Cambria Math" panose="02040503050406030204" pitchFamily="18" charset="0"/>
                      </a:rPr>
                      <m:t>|</m:t>
                    </m:r>
                    <m:d>
                      <m:dPr>
                        <m:begChr m:val=""/>
                        <m:endChr m:val="⟩"/>
                        <m:ctrlPr>
                          <a:rPr lang="en-US" sz="2400" i="1">
                            <a:solidFill>
                              <a:schemeClr val="bg2"/>
                            </a:solidFill>
                            <a:latin typeface="Cambria Math" panose="02040503050406030204" pitchFamily="18" charset="0"/>
                            <a:ea typeface="Cambria Math" panose="02040503050406030204" pitchFamily="18" charset="0"/>
                          </a:rPr>
                        </m:ctrlPr>
                      </m:dPr>
                      <m:e>
                        <m:r>
                          <a:rPr lang="en-US" sz="2400" b="0" i="1" smtClean="0">
                            <a:solidFill>
                              <a:schemeClr val="bg2"/>
                            </a:solidFill>
                            <a:latin typeface="Cambria Math" panose="02040503050406030204" pitchFamily="18" charset="0"/>
                            <a:ea typeface="Cambria Math" panose="02040503050406030204" pitchFamily="18" charset="0"/>
                          </a:rPr>
                          <m:t>𝐷𝐷</m:t>
                        </m:r>
                        <m:r>
                          <a:rPr lang="en-US" sz="2400" i="1">
                            <a:solidFill>
                              <a:schemeClr val="bg2"/>
                            </a:solidFill>
                            <a:latin typeface="Cambria Math" panose="02040503050406030204" pitchFamily="18" charset="0"/>
                            <a:ea typeface="Cambria Math" panose="02040503050406030204" pitchFamily="18" charset="0"/>
                          </a:rPr>
                          <m:t>𝑈</m:t>
                        </m:r>
                      </m:e>
                    </m:d>
                  </m:oMath>
                </a14:m>
                <a:r>
                  <a:rPr lang="en-US" sz="2400" dirty="0">
                    <a:solidFill>
                      <a:schemeClr val="bg2"/>
                    </a:solidFill>
                  </a:rPr>
                  <a:t> +</a:t>
                </a:r>
                <a14:m>
                  <m:oMath xmlns:m="http://schemas.openxmlformats.org/officeDocument/2006/math">
                    <m:r>
                      <a:rPr lang="en-US" sz="2400" i="1">
                        <a:solidFill>
                          <a:schemeClr val="bg2"/>
                        </a:solidFill>
                        <a:latin typeface="Cambria Math" panose="02040503050406030204" pitchFamily="18" charset="0"/>
                        <a:ea typeface="Cambria Math" panose="02040503050406030204" pitchFamily="18" charset="0"/>
                      </a:rPr>
                      <m:t>|</m:t>
                    </m:r>
                    <m:d>
                      <m:dPr>
                        <m:begChr m:val=""/>
                        <m:endChr m:val="⟩"/>
                        <m:ctrlPr>
                          <a:rPr lang="en-US" sz="2400" i="1">
                            <a:solidFill>
                              <a:schemeClr val="bg2"/>
                            </a:solidFill>
                            <a:latin typeface="Cambria Math" panose="02040503050406030204" pitchFamily="18" charset="0"/>
                            <a:ea typeface="Cambria Math" panose="02040503050406030204" pitchFamily="18" charset="0"/>
                          </a:rPr>
                        </m:ctrlPr>
                      </m:dPr>
                      <m:e>
                        <m:r>
                          <a:rPr lang="en-US" sz="2400" b="0" i="1" smtClean="0">
                            <a:solidFill>
                              <a:schemeClr val="bg2"/>
                            </a:solidFill>
                            <a:latin typeface="Cambria Math" panose="02040503050406030204" pitchFamily="18" charset="0"/>
                            <a:ea typeface="Cambria Math" panose="02040503050406030204" pitchFamily="18" charset="0"/>
                          </a:rPr>
                          <m:t>𝐷</m:t>
                        </m:r>
                        <m:r>
                          <a:rPr lang="en-US" sz="2400" i="1">
                            <a:solidFill>
                              <a:schemeClr val="bg2"/>
                            </a:solidFill>
                            <a:latin typeface="Cambria Math" panose="02040503050406030204" pitchFamily="18" charset="0"/>
                            <a:ea typeface="Cambria Math" panose="02040503050406030204" pitchFamily="18" charset="0"/>
                          </a:rPr>
                          <m:t>𝑈</m:t>
                        </m:r>
                        <m:r>
                          <a:rPr lang="en-US" sz="2400" b="0" i="1" smtClean="0">
                            <a:solidFill>
                              <a:schemeClr val="bg2"/>
                            </a:solidFill>
                            <a:latin typeface="Cambria Math" panose="02040503050406030204" pitchFamily="18" charset="0"/>
                            <a:ea typeface="Cambria Math" panose="02040503050406030204" pitchFamily="18" charset="0"/>
                          </a:rPr>
                          <m:t>𝐷</m:t>
                        </m:r>
                      </m:e>
                    </m:d>
                  </m:oMath>
                </a14:m>
                <a:r>
                  <a:rPr lang="en-US" sz="2400" dirty="0">
                    <a:solidFill>
                      <a:schemeClr val="bg2"/>
                    </a:solidFill>
                  </a:rPr>
                  <a:t> +</a:t>
                </a:r>
                <a14:m>
                  <m:oMath xmlns:m="http://schemas.openxmlformats.org/officeDocument/2006/math">
                    <m:r>
                      <a:rPr lang="en-US" sz="2400" i="1">
                        <a:solidFill>
                          <a:schemeClr val="bg2"/>
                        </a:solidFill>
                        <a:latin typeface="Cambria Math" panose="02040503050406030204" pitchFamily="18" charset="0"/>
                        <a:ea typeface="Cambria Math" panose="02040503050406030204" pitchFamily="18" charset="0"/>
                      </a:rPr>
                      <m:t>|</m:t>
                    </m:r>
                    <m:d>
                      <m:dPr>
                        <m:begChr m:val=""/>
                        <m:endChr m:val="⟩"/>
                        <m:ctrlPr>
                          <a:rPr lang="en-US" sz="2400" i="1">
                            <a:solidFill>
                              <a:schemeClr val="bg2"/>
                            </a:solidFill>
                            <a:latin typeface="Cambria Math" panose="02040503050406030204" pitchFamily="18" charset="0"/>
                            <a:ea typeface="Cambria Math" panose="02040503050406030204" pitchFamily="18" charset="0"/>
                          </a:rPr>
                        </m:ctrlPr>
                      </m:dPr>
                      <m:e>
                        <m:r>
                          <a:rPr lang="en-US" sz="2400" b="0" i="1" smtClean="0">
                            <a:solidFill>
                              <a:schemeClr val="bg2"/>
                            </a:solidFill>
                            <a:latin typeface="Cambria Math" panose="02040503050406030204" pitchFamily="18" charset="0"/>
                            <a:ea typeface="Cambria Math" panose="02040503050406030204" pitchFamily="18" charset="0"/>
                          </a:rPr>
                          <m:t>𝐷𝐷𝐷</m:t>
                        </m:r>
                      </m:e>
                    </m:d>
                  </m:oMath>
                </a14:m>
                <a:r>
                  <a:rPr lang="en-US" sz="2400" dirty="0">
                    <a:solidFill>
                      <a:schemeClr val="bg2"/>
                    </a:solidFill>
                  </a:rPr>
                  <a:t>) </a:t>
                </a:r>
              </a:p>
              <a:p>
                <a:r>
                  <a:rPr lang="en-US" sz="2400" i="1" dirty="0">
                    <a:solidFill>
                      <a:schemeClr val="bg2"/>
                    </a:solidFill>
                  </a:rPr>
                  <a:t>where</a:t>
                </a:r>
                <a:r>
                  <a:rPr lang="en-US" sz="2400" dirty="0">
                    <a:solidFill>
                      <a:schemeClr val="bg2"/>
                    </a:solidFill>
                  </a:rPr>
                  <a:t> </a:t>
                </a:r>
                <a:r>
                  <a:rPr lang="en-US" sz="2400" i="1" dirty="0">
                    <a:solidFill>
                      <a:schemeClr val="bg2"/>
                    </a:solidFill>
                  </a:rPr>
                  <a:t>U=spin up</a:t>
                </a:r>
                <a:r>
                  <a:rPr lang="en-US" sz="2400" dirty="0">
                    <a:solidFill>
                      <a:schemeClr val="bg2"/>
                    </a:solidFill>
                  </a:rPr>
                  <a:t>, </a:t>
                </a:r>
                <a:r>
                  <a:rPr lang="en-US" sz="2400" i="1" dirty="0">
                    <a:solidFill>
                      <a:schemeClr val="bg2"/>
                    </a:solidFill>
                  </a:rPr>
                  <a:t>D=spin down</a:t>
                </a:r>
              </a:p>
            </p:txBody>
          </p:sp>
        </mc:Choice>
        <mc:Fallback xmlns="">
          <p:sp>
            <p:nvSpPr>
              <p:cNvPr id="8" name="Rectangle 7"/>
              <p:cNvSpPr>
                <a:spLocks noRot="1" noChangeAspect="1" noMove="1" noResize="1" noEditPoints="1" noAdjustHandles="1" noChangeArrowheads="1" noChangeShapeType="1" noTextEdit="1"/>
              </p:cNvSpPr>
              <p:nvPr/>
            </p:nvSpPr>
            <p:spPr>
              <a:xfrm>
                <a:off x="-19240" y="5192333"/>
                <a:ext cx="5841402" cy="1376339"/>
              </a:xfrm>
              <a:prstGeom prst="rect">
                <a:avLst/>
              </a:prstGeom>
              <a:blipFill>
                <a:blip r:embed="rId3"/>
                <a:stretch>
                  <a:fillRect l="-1670" t="-4425" r="-4489" b="-38496"/>
                </a:stretch>
              </a:blipFill>
            </p:spPr>
            <p:txBody>
              <a:bodyPr/>
              <a:lstStyle/>
              <a:p>
                <a:r>
                  <a:rPr lang="en-US">
                    <a:noFill/>
                  </a:rPr>
                  <a:t> </a:t>
                </a:r>
              </a:p>
            </p:txBody>
          </p:sp>
        </mc:Fallback>
      </mc:AlternateContent>
    </p:spTree>
    <p:extLst>
      <p:ext uri="{BB962C8B-B14F-4D97-AF65-F5344CB8AC3E}">
        <p14:creationId xmlns:p14="http://schemas.microsoft.com/office/powerpoint/2010/main" val="28665851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13136</TotalTime>
  <Words>4468</Words>
  <Application>Microsoft Office PowerPoint</Application>
  <PresentationFormat>Widescreen</PresentationFormat>
  <Paragraphs>266</Paragraphs>
  <Slides>42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Bell MT</vt:lpstr>
      <vt:lpstr>Calibri</vt:lpstr>
      <vt:lpstr>Calibri Light</vt:lpstr>
      <vt:lpstr>Cambria Math</vt:lpstr>
      <vt:lpstr>Old English Text MT</vt:lpstr>
      <vt:lpstr>Times New Roman</vt:lpstr>
      <vt:lpstr>Wingdings</vt:lpstr>
      <vt:lpstr>Office Theme</vt:lpstr>
      <vt:lpstr>What if free will is NOT an illusion AND can be reconciled with the known laws of physics?</vt:lpstr>
      <vt:lpstr>The Case Against Free Will:</vt:lpstr>
      <vt:lpstr>Despite Results in Neuroscience and Success of Reductionist View</vt:lpstr>
      <vt:lpstr>Dualities</vt:lpstr>
      <vt:lpstr>Let’s first get the quantum measurement problem out of the way…</vt:lpstr>
      <vt:lpstr>The Stern-Gerlach Experiment</vt:lpstr>
      <vt:lpstr>Quantum Entanglement</vt:lpstr>
      <vt:lpstr>Suppose Dyson is correct and the electron does make a choice</vt:lpstr>
      <vt:lpstr>With a packet of 3 entangled electrons some interesting things begin to happen:</vt:lpstr>
      <vt:lpstr>Crisscross Entanglement</vt:lpstr>
      <vt:lpstr>Choosing to make a choice or not</vt:lpstr>
      <vt:lpstr>Free Will by Rush (1980)</vt:lpstr>
      <vt:lpstr>The Mind’s Eye</vt:lpstr>
      <vt:lpstr>“Going out to dinner” Gedänken experiment</vt:lpstr>
      <vt:lpstr>Is this really free will?</vt:lpstr>
      <vt:lpstr>How could extensive quantum entanglement manifest in biological systems</vt:lpstr>
      <vt:lpstr>Helical Structures (e.g. alpha-helix) give rise to nonlinear interactions and are ubiquitous in biology</vt:lpstr>
      <vt:lpstr>Nonlinear Schrödinger Equation Appears in Biological Systems</vt:lpstr>
      <vt:lpstr>Does this description agree with results from biology and neuroscience? – Yes!</vt:lpstr>
      <vt:lpstr>You can willfully override the RP with your mind!</vt:lpstr>
      <vt:lpstr>Speed of Free Will</vt:lpstr>
      <vt:lpstr>Short-term vs. Long-term Memory</vt:lpstr>
      <vt:lpstr>Sperry’s Split Brain Experiments (1964)</vt:lpstr>
      <vt:lpstr>Highway Hypnosis</vt:lpstr>
      <vt:lpstr>Top-Down Reasoning</vt:lpstr>
      <vt:lpstr>Free Will in Animal Species</vt:lpstr>
      <vt:lpstr>So, what do we have?</vt:lpstr>
      <vt:lpstr>Quantum Entanglement binds DNA together</vt:lpstr>
      <vt:lpstr>The Good, the Bad, and the Dual </vt:lpstr>
      <vt:lpstr>How might a quantum network be possible in an organism?</vt:lpstr>
      <vt:lpstr>What is stress?</vt:lpstr>
      <vt:lpstr>Meditation</vt:lpstr>
      <vt:lpstr>Positive/Negative Feelings Correspond to Energy States</vt:lpstr>
      <vt:lpstr>Self-Awareness</vt:lpstr>
      <vt:lpstr> Gödel’s Incompleteness Theorem</vt:lpstr>
      <vt:lpstr>Qualia of the senses</vt:lpstr>
      <vt:lpstr>Moral responsibility </vt:lpstr>
      <vt:lpstr>Love</vt:lpstr>
      <vt:lpstr>Consciousness</vt:lpstr>
      <vt:lpstr>Predictability</vt:lpstr>
      <vt:lpstr>What is it like to be an electron?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if Free Will is NOT an illusion AND can be reconciled with the known laws of physics?</dc:title>
  <dc:creator>Mike Elliott</dc:creator>
  <cp:lastModifiedBy>Mike Elliott</cp:lastModifiedBy>
  <cp:revision>106</cp:revision>
  <cp:lastPrinted>2017-05-26T15:11:23Z</cp:lastPrinted>
  <dcterms:created xsi:type="dcterms:W3CDTF">2017-05-17T23:07:44Z</dcterms:created>
  <dcterms:modified xsi:type="dcterms:W3CDTF">2017-06-09T00:45:26Z</dcterms:modified>
</cp:coreProperties>
</file>